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sldIdLst>
    <p:sldId id="256" r:id="rId5"/>
    <p:sldId id="257" r:id="rId6"/>
    <p:sldId id="262" r:id="rId7"/>
    <p:sldId id="259" r:id="rId8"/>
    <p:sldId id="261" r:id="rId9"/>
    <p:sldId id="265" r:id="rId10"/>
    <p:sldId id="264" r:id="rId11"/>
    <p:sldId id="278" r:id="rId12"/>
    <p:sldId id="277" r:id="rId13"/>
    <p:sldId id="280" r:id="rId14"/>
    <p:sldId id="279" r:id="rId15"/>
    <p:sldId id="281" r:id="rId16"/>
    <p:sldId id="266" r:id="rId17"/>
    <p:sldId id="282" r:id="rId18"/>
    <p:sldId id="283" r:id="rId19"/>
    <p:sldId id="284"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27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617" autoAdjust="0"/>
  </p:normalViewPr>
  <p:slideViewPr>
    <p:cSldViewPr snapToGrid="0">
      <p:cViewPr varScale="1">
        <p:scale>
          <a:sx n="80" d="100"/>
          <a:sy n="80" d="100"/>
        </p:scale>
        <p:origin x="1734" y="96"/>
      </p:cViewPr>
      <p:guideLst/>
    </p:cSldViewPr>
  </p:slideViewPr>
  <p:notesTextViewPr>
    <p:cViewPr>
      <p:scale>
        <a:sx n="1" d="1"/>
        <a:sy n="1" d="1"/>
      </p:scale>
      <p:origin x="0" y="0"/>
    </p:cViewPr>
  </p:notesTextViewPr>
  <p:notesViewPr>
    <p:cSldViewPr snapToGrid="0">
      <p:cViewPr varScale="1">
        <p:scale>
          <a:sx n="124" d="100"/>
          <a:sy n="124" d="100"/>
        </p:scale>
        <p:origin x="49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BB1CE122-61FD-44A0-AFE4-72676566ED6C}"/>
    <pc:docChg chg="custSel modSld">
      <pc:chgData name="Ian Coles | TRICS" userId="e39e6a2d-cb02-47f7-a2e2-d83a41b76ae8" providerId="ADAL" clId="{BB1CE122-61FD-44A0-AFE4-72676566ED6C}" dt="2023-09-12T08:33:21.075" v="0" actId="478"/>
      <pc:docMkLst>
        <pc:docMk/>
      </pc:docMkLst>
      <pc:sldChg chg="addSp delSp modSp mod">
        <pc:chgData name="Ian Coles | TRICS" userId="e39e6a2d-cb02-47f7-a2e2-d83a41b76ae8" providerId="ADAL" clId="{BB1CE122-61FD-44A0-AFE4-72676566ED6C}" dt="2023-09-12T08:33:21.075" v="0" actId="478"/>
        <pc:sldMkLst>
          <pc:docMk/>
          <pc:sldMk cId="2182821002" sldId="257"/>
        </pc:sldMkLst>
        <pc:spChg chg="add mod">
          <ac:chgData name="Ian Coles | TRICS" userId="e39e6a2d-cb02-47f7-a2e2-d83a41b76ae8" providerId="ADAL" clId="{BB1CE122-61FD-44A0-AFE4-72676566ED6C}" dt="2023-09-12T08:33:21.075" v="0" actId="478"/>
          <ac:spMkLst>
            <pc:docMk/>
            <pc:sldMk cId="2182821002" sldId="257"/>
            <ac:spMk id="5" creationId="{ED81A4E4-5C87-9577-C143-A680FD7851FF}"/>
          </ac:spMkLst>
        </pc:spChg>
        <pc:picChg chg="del">
          <ac:chgData name="Ian Coles | TRICS" userId="e39e6a2d-cb02-47f7-a2e2-d83a41b76ae8" providerId="ADAL" clId="{BB1CE122-61FD-44A0-AFE4-72676566ED6C}" dt="2023-09-12T08:33:21.075" v="0" actId="478"/>
          <ac:picMkLst>
            <pc:docMk/>
            <pc:sldMk cId="2182821002" sldId="257"/>
            <ac:picMk id="6" creationId="{47F08A66-5175-400B-A122-89FF1806CD2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exj\AppData\Local\Microsoft\Windows\INetCache\Content.Outlook\BGS8HF28\Cambourne%20Survey%20Output%20(00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FE1-440F-A81A-2EBAC07FE85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FE1-440F-A81A-2EBAC07FE85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FE1-440F-A81A-2EBAC07FE85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FE1-440F-A81A-2EBAC07FE85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FE1-440F-A81A-2EBAC07FE85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FE1-440F-A81A-2EBAC07FE852}"/>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FE1-440F-A81A-2EBAC07FE852}"/>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FE1-440F-A81A-2EBAC07FE852}"/>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255</c:v>
                </c:pt>
                <c:pt idx="1">
                  <c:v>109</c:v>
                </c:pt>
                <c:pt idx="2">
                  <c:v>35</c:v>
                </c:pt>
                <c:pt idx="4">
                  <c:v>6</c:v>
                </c:pt>
              </c:numCache>
            </c:numRef>
          </c:val>
          <c:extLst>
            <c:ext xmlns:c16="http://schemas.microsoft.com/office/drawing/2014/chart" uri="{C3380CC4-5D6E-409C-BE32-E72D297353CC}">
              <c16:uniqueId val="{00000010-8FE1-440F-A81A-2EBAC07FE852}"/>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2E6-442D-ADC4-22F95D7EBD1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2E6-442D-ADC4-22F95D7EBD1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2E6-442D-ADC4-22F95D7EBD1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2E6-442D-ADC4-22F95D7EBD1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2E6-442D-ADC4-22F95D7EBD1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2E6-442D-ADC4-22F95D7EBD1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2E6-442D-ADC4-22F95D7EBD1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2E6-442D-ADC4-22F95D7EBD1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124</c:v>
                </c:pt>
                <c:pt idx="1">
                  <c:v>3</c:v>
                </c:pt>
                <c:pt idx="2">
                  <c:v>2</c:v>
                </c:pt>
                <c:pt idx="3">
                  <c:v>9</c:v>
                </c:pt>
                <c:pt idx="4">
                  <c:v>2</c:v>
                </c:pt>
                <c:pt idx="5">
                  <c:v>25</c:v>
                </c:pt>
                <c:pt idx="6">
                  <c:v>2</c:v>
                </c:pt>
              </c:numCache>
            </c:numRef>
          </c:val>
          <c:extLst>
            <c:ext xmlns:c16="http://schemas.microsoft.com/office/drawing/2014/chart" uri="{C3380CC4-5D6E-409C-BE32-E72D297353CC}">
              <c16:uniqueId val="{00000010-72E6-442D-ADC4-22F95D7EBD10}"/>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7F2-4104-9E5D-9BC5A64B990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7F2-4104-9E5D-9BC5A64B990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7F2-4104-9E5D-9BC5A64B990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7F2-4104-9E5D-9BC5A64B990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7F2-4104-9E5D-9BC5A64B990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7F2-4104-9E5D-9BC5A64B990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F7F2-4104-9E5D-9BC5A64B990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F7F2-4104-9E5D-9BC5A64B990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10</c:v>
                </c:pt>
                <c:pt idx="1">
                  <c:v>18</c:v>
                </c:pt>
                <c:pt idx="2">
                  <c:v>5</c:v>
                </c:pt>
                <c:pt idx="4">
                  <c:v>1</c:v>
                </c:pt>
              </c:numCache>
            </c:numRef>
          </c:val>
          <c:extLst>
            <c:ext xmlns:c16="http://schemas.microsoft.com/office/drawing/2014/chart" uri="{C3380CC4-5D6E-409C-BE32-E72D297353CC}">
              <c16:uniqueId val="{00000010-F7F2-4104-9E5D-9BC5A64B9901}"/>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92E-4CC6-AD50-454B552B61F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92E-4CC6-AD50-454B552B61F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92E-4CC6-AD50-454B552B61F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92E-4CC6-AD50-454B552B61F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92E-4CC6-AD50-454B552B61FB}"/>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92E-4CC6-AD50-454B552B61F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92E-4CC6-AD50-454B552B61FB}"/>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92E-4CC6-AD50-454B552B61FB}"/>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6</c:v>
                </c:pt>
                <c:pt idx="1">
                  <c:v>5</c:v>
                </c:pt>
                <c:pt idx="2">
                  <c:v>2</c:v>
                </c:pt>
              </c:numCache>
            </c:numRef>
          </c:val>
          <c:extLst>
            <c:ext xmlns:c16="http://schemas.microsoft.com/office/drawing/2014/chart" uri="{C3380CC4-5D6E-409C-BE32-E72D297353CC}">
              <c16:uniqueId val="{00000010-892E-4CC6-AD50-454B552B61FB}"/>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365-4418-823E-D40B12D7359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65-4418-823E-D40B12D7359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365-4418-823E-D40B12D7359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365-4418-823E-D40B12D7359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365-4418-823E-D40B12D7359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365-4418-823E-D40B12D7359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365-4418-823E-D40B12D7359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D365-4418-823E-D40B12D7359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14</c:v>
                </c:pt>
                <c:pt idx="1">
                  <c:v>17</c:v>
                </c:pt>
                <c:pt idx="2">
                  <c:v>7</c:v>
                </c:pt>
                <c:pt idx="5">
                  <c:v>1</c:v>
                </c:pt>
              </c:numCache>
            </c:numRef>
          </c:val>
          <c:extLst>
            <c:ext xmlns:c16="http://schemas.microsoft.com/office/drawing/2014/chart" uri="{C3380CC4-5D6E-409C-BE32-E72D297353CC}">
              <c16:uniqueId val="{00000010-D365-4418-823E-D40B12D7359E}"/>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(003).xlsx]Flow Profile!PivotTable1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Mode Choice Flow Profile</a:t>
            </a:r>
          </a:p>
        </c:rich>
      </c:tx>
      <c:layout>
        <c:manualLayout>
          <c:xMode val="edge"/>
          <c:yMode val="edge"/>
          <c:x val="0.37607110877593181"/>
          <c:y val="4.59558823529411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3877677454406345E-2"/>
          <c:y val="0.14197326749564723"/>
          <c:w val="0.90495621878295718"/>
          <c:h val="0.65452640904574011"/>
        </c:manualLayout>
      </c:layout>
      <c:lineChart>
        <c:grouping val="standard"/>
        <c:varyColors val="0"/>
        <c:ser>
          <c:idx val="0"/>
          <c:order val="0"/>
          <c:tx>
            <c:strRef>
              <c:f>'Flow Profile'!$B$6</c:f>
              <c:strCache>
                <c:ptCount val="1"/>
                <c:pt idx="0">
                  <c:v>CAR</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Profile'!$B$7:$B$31</c:f>
              <c:numCache>
                <c:formatCode>General</c:formatCode>
                <c:ptCount val="24"/>
                <c:pt idx="0">
                  <c:v>1</c:v>
                </c:pt>
                <c:pt idx="3">
                  <c:v>4</c:v>
                </c:pt>
                <c:pt idx="4">
                  <c:v>2</c:v>
                </c:pt>
                <c:pt idx="5">
                  <c:v>6</c:v>
                </c:pt>
                <c:pt idx="6">
                  <c:v>6</c:v>
                </c:pt>
                <c:pt idx="7">
                  <c:v>1</c:v>
                </c:pt>
                <c:pt idx="8">
                  <c:v>5</c:v>
                </c:pt>
                <c:pt idx="9">
                  <c:v>6</c:v>
                </c:pt>
                <c:pt idx="10">
                  <c:v>6</c:v>
                </c:pt>
                <c:pt idx="11">
                  <c:v>2</c:v>
                </c:pt>
                <c:pt idx="12">
                  <c:v>7</c:v>
                </c:pt>
                <c:pt idx="13">
                  <c:v>3</c:v>
                </c:pt>
                <c:pt idx="14">
                  <c:v>6</c:v>
                </c:pt>
                <c:pt idx="15">
                  <c:v>4</c:v>
                </c:pt>
                <c:pt idx="16">
                  <c:v>4</c:v>
                </c:pt>
                <c:pt idx="17">
                  <c:v>5</c:v>
                </c:pt>
                <c:pt idx="18">
                  <c:v>5</c:v>
                </c:pt>
                <c:pt idx="19">
                  <c:v>2</c:v>
                </c:pt>
                <c:pt idx="20">
                  <c:v>1</c:v>
                </c:pt>
                <c:pt idx="21">
                  <c:v>3</c:v>
                </c:pt>
                <c:pt idx="22">
                  <c:v>10</c:v>
                </c:pt>
                <c:pt idx="23">
                  <c:v>3</c:v>
                </c:pt>
              </c:numCache>
            </c:numRef>
          </c:val>
          <c:smooth val="0"/>
          <c:extLst>
            <c:ext xmlns:c16="http://schemas.microsoft.com/office/drawing/2014/chart" uri="{C3380CC4-5D6E-409C-BE32-E72D297353CC}">
              <c16:uniqueId val="{00000000-F932-4AE1-8C45-C8638431D9D3}"/>
            </c:ext>
          </c:extLst>
        </c:ser>
        <c:ser>
          <c:idx val="1"/>
          <c:order val="1"/>
          <c:tx>
            <c:strRef>
              <c:f>'Flow Profile'!$C$6</c:f>
              <c:strCache>
                <c:ptCount val="1"/>
                <c:pt idx="0">
                  <c:v>PED</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Profile'!$C$7:$C$31</c:f>
              <c:numCache>
                <c:formatCode>General</c:formatCode>
                <c:ptCount val="24"/>
                <c:pt idx="4">
                  <c:v>2</c:v>
                </c:pt>
                <c:pt idx="5">
                  <c:v>4</c:v>
                </c:pt>
                <c:pt idx="6">
                  <c:v>3</c:v>
                </c:pt>
                <c:pt idx="7">
                  <c:v>7</c:v>
                </c:pt>
                <c:pt idx="8">
                  <c:v>5</c:v>
                </c:pt>
                <c:pt idx="9">
                  <c:v>9</c:v>
                </c:pt>
                <c:pt idx="10">
                  <c:v>6</c:v>
                </c:pt>
                <c:pt idx="11">
                  <c:v>7</c:v>
                </c:pt>
                <c:pt idx="12">
                  <c:v>4</c:v>
                </c:pt>
                <c:pt idx="13">
                  <c:v>4</c:v>
                </c:pt>
                <c:pt idx="14">
                  <c:v>6</c:v>
                </c:pt>
                <c:pt idx="15">
                  <c:v>8</c:v>
                </c:pt>
                <c:pt idx="16">
                  <c:v>5</c:v>
                </c:pt>
                <c:pt idx="17">
                  <c:v>6</c:v>
                </c:pt>
                <c:pt idx="18">
                  <c:v>6</c:v>
                </c:pt>
                <c:pt idx="19">
                  <c:v>7</c:v>
                </c:pt>
                <c:pt idx="20">
                  <c:v>4</c:v>
                </c:pt>
                <c:pt idx="21">
                  <c:v>7</c:v>
                </c:pt>
                <c:pt idx="22">
                  <c:v>9</c:v>
                </c:pt>
                <c:pt idx="23">
                  <c:v>1</c:v>
                </c:pt>
              </c:numCache>
            </c:numRef>
          </c:val>
          <c:smooth val="0"/>
          <c:extLst>
            <c:ext xmlns:c16="http://schemas.microsoft.com/office/drawing/2014/chart" uri="{C3380CC4-5D6E-409C-BE32-E72D297353CC}">
              <c16:uniqueId val="{00000001-F932-4AE1-8C45-C8638431D9D3}"/>
            </c:ext>
          </c:extLst>
        </c:ser>
        <c:ser>
          <c:idx val="2"/>
          <c:order val="2"/>
          <c:tx>
            <c:strRef>
              <c:f>'Flow Profile'!$D$6</c:f>
              <c:strCache>
                <c:ptCount val="1"/>
                <c:pt idx="0">
                  <c:v>CYCLE</c:v>
                </c:pt>
              </c:strCache>
            </c:strRef>
          </c:tx>
          <c:spPr>
            <a:ln w="31750" cap="rnd">
              <a:solidFill>
                <a:srgbClr val="92D050"/>
              </a:solidFill>
              <a:round/>
            </a:ln>
            <a:effectLst/>
          </c:spPr>
          <c:marker>
            <c:symbol val="circle"/>
            <c:size val="17"/>
            <c:spPr>
              <a:solidFill>
                <a:srgbClr val="92D050"/>
              </a:solidFill>
              <a:ln>
                <a:solidFill>
                  <a:srgbClr val="92D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Profile'!$D$7:$D$31</c:f>
              <c:numCache>
                <c:formatCode>General</c:formatCode>
                <c:ptCount val="24"/>
                <c:pt idx="4">
                  <c:v>1</c:v>
                </c:pt>
                <c:pt idx="5">
                  <c:v>1</c:v>
                </c:pt>
                <c:pt idx="6">
                  <c:v>1</c:v>
                </c:pt>
                <c:pt idx="7">
                  <c:v>1</c:v>
                </c:pt>
                <c:pt idx="8">
                  <c:v>2</c:v>
                </c:pt>
                <c:pt idx="9">
                  <c:v>1</c:v>
                </c:pt>
                <c:pt idx="10">
                  <c:v>1</c:v>
                </c:pt>
                <c:pt idx="11">
                  <c:v>1</c:v>
                </c:pt>
                <c:pt idx="16">
                  <c:v>2</c:v>
                </c:pt>
                <c:pt idx="17">
                  <c:v>2</c:v>
                </c:pt>
                <c:pt idx="18">
                  <c:v>6</c:v>
                </c:pt>
                <c:pt idx="19">
                  <c:v>6</c:v>
                </c:pt>
                <c:pt idx="21">
                  <c:v>1</c:v>
                </c:pt>
                <c:pt idx="22">
                  <c:v>2</c:v>
                </c:pt>
              </c:numCache>
            </c:numRef>
          </c:val>
          <c:smooth val="0"/>
          <c:extLst>
            <c:ext xmlns:c16="http://schemas.microsoft.com/office/drawing/2014/chart" uri="{C3380CC4-5D6E-409C-BE32-E72D297353CC}">
              <c16:uniqueId val="{00000002-F932-4AE1-8C45-C8638431D9D3}"/>
            </c:ext>
          </c:extLst>
        </c:ser>
        <c:ser>
          <c:idx val="3"/>
          <c:order val="3"/>
          <c:tx>
            <c:strRef>
              <c:f>'Flow Profile'!$E$6</c:f>
              <c:strCache>
                <c:ptCount val="1"/>
                <c:pt idx="0">
                  <c:v>TAXI</c:v>
                </c:pt>
              </c:strCache>
            </c:strRef>
          </c:tx>
          <c:spPr>
            <a:ln w="31750" cap="rnd">
              <a:solidFill>
                <a:srgbClr val="FF0000"/>
              </a:solidFill>
              <a:round/>
            </a:ln>
            <a:effectLst/>
          </c:spPr>
          <c:marker>
            <c:symbol val="circle"/>
            <c:size val="17"/>
            <c:spPr>
              <a:solidFill>
                <a:srgbClr val="FF0000"/>
              </a:solidFill>
              <a:ln>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Profile'!$E$7:$E$31</c:f>
              <c:numCache>
                <c:formatCode>General</c:formatCode>
                <c:ptCount val="24"/>
                <c:pt idx="6">
                  <c:v>1</c:v>
                </c:pt>
                <c:pt idx="9">
                  <c:v>1</c:v>
                </c:pt>
                <c:pt idx="10">
                  <c:v>1</c:v>
                </c:pt>
                <c:pt idx="13">
                  <c:v>1</c:v>
                </c:pt>
                <c:pt idx="17">
                  <c:v>1</c:v>
                </c:pt>
              </c:numCache>
            </c:numRef>
          </c:val>
          <c:smooth val="0"/>
          <c:extLst>
            <c:ext xmlns:c16="http://schemas.microsoft.com/office/drawing/2014/chart" uri="{C3380CC4-5D6E-409C-BE32-E72D297353CC}">
              <c16:uniqueId val="{00000003-F932-4AE1-8C45-C8638431D9D3}"/>
            </c:ext>
          </c:extLst>
        </c:ser>
        <c:ser>
          <c:idx val="4"/>
          <c:order val="4"/>
          <c:tx>
            <c:strRef>
              <c:f>'Flow Profile'!$F$6</c:f>
              <c:strCache>
                <c:ptCount val="1"/>
                <c:pt idx="0">
                  <c:v>MOTORBIKE</c:v>
                </c:pt>
              </c:strCache>
            </c:strRef>
          </c:tx>
          <c:spPr>
            <a:ln w="31750" cap="rnd">
              <a:solidFill>
                <a:schemeClr val="accent4"/>
              </a:solidFill>
              <a:round/>
            </a:ln>
            <a:effectLst/>
          </c:spPr>
          <c:marker>
            <c:symbol val="circle"/>
            <c:size val="17"/>
            <c:spPr>
              <a:solidFill>
                <a:schemeClr val="accent4"/>
              </a:solidFill>
              <a:ln>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Profile'!$F$7:$F$31</c:f>
              <c:numCache>
                <c:formatCode>General</c:formatCode>
                <c:ptCount val="24"/>
                <c:pt idx="6">
                  <c:v>1</c:v>
                </c:pt>
                <c:pt idx="10">
                  <c:v>1</c:v>
                </c:pt>
                <c:pt idx="13">
                  <c:v>1</c:v>
                </c:pt>
                <c:pt idx="19">
                  <c:v>1</c:v>
                </c:pt>
              </c:numCache>
            </c:numRef>
          </c:val>
          <c:smooth val="0"/>
          <c:extLst>
            <c:ext xmlns:c16="http://schemas.microsoft.com/office/drawing/2014/chart" uri="{C3380CC4-5D6E-409C-BE32-E72D297353CC}">
              <c16:uniqueId val="{00000004-F932-4AE1-8C45-C8638431D9D3}"/>
            </c:ext>
          </c:extLst>
        </c:ser>
        <c:ser>
          <c:idx val="5"/>
          <c:order val="5"/>
          <c:tx>
            <c:strRef>
              <c:f>'Flow Profile'!$G$6</c:f>
              <c:strCache>
                <c:ptCount val="1"/>
                <c:pt idx="0">
                  <c:v>BUS PAS</c:v>
                </c:pt>
              </c:strCache>
            </c:strRef>
          </c:tx>
          <c:spPr>
            <a:ln w="31750" cap="rnd">
              <a:solidFill>
                <a:srgbClr val="7030A0"/>
              </a:solidFill>
              <a:round/>
            </a:ln>
            <a:effectLst/>
          </c:spPr>
          <c:marker>
            <c:symbol val="circle"/>
            <c:size val="17"/>
            <c:spPr>
              <a:solidFill>
                <a:srgbClr val="7030A0"/>
              </a:solidFill>
              <a:ln>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Profile'!$G$7:$G$31</c:f>
              <c:numCache>
                <c:formatCode>General</c:formatCode>
                <c:ptCount val="24"/>
                <c:pt idx="3">
                  <c:v>1</c:v>
                </c:pt>
                <c:pt idx="7">
                  <c:v>1</c:v>
                </c:pt>
                <c:pt idx="8">
                  <c:v>1</c:v>
                </c:pt>
                <c:pt idx="9">
                  <c:v>1</c:v>
                </c:pt>
                <c:pt idx="10">
                  <c:v>1</c:v>
                </c:pt>
                <c:pt idx="14">
                  <c:v>2</c:v>
                </c:pt>
                <c:pt idx="15">
                  <c:v>1</c:v>
                </c:pt>
                <c:pt idx="17">
                  <c:v>2</c:v>
                </c:pt>
                <c:pt idx="18">
                  <c:v>1</c:v>
                </c:pt>
                <c:pt idx="19">
                  <c:v>1</c:v>
                </c:pt>
              </c:numCache>
            </c:numRef>
          </c:val>
          <c:smooth val="0"/>
          <c:extLst>
            <c:ext xmlns:c16="http://schemas.microsoft.com/office/drawing/2014/chart" uri="{C3380CC4-5D6E-409C-BE32-E72D297353CC}">
              <c16:uniqueId val="{00000005-F932-4AE1-8C45-C8638431D9D3}"/>
            </c:ext>
          </c:extLst>
        </c:ser>
        <c:ser>
          <c:idx val="6"/>
          <c:order val="6"/>
          <c:tx>
            <c:strRef>
              <c:f>'Flow Profile'!$H$6</c:f>
              <c:strCache>
                <c:ptCount val="1"/>
                <c:pt idx="0">
                  <c:v>LGV's</c:v>
                </c:pt>
              </c:strCache>
            </c:strRef>
          </c:tx>
          <c:spPr>
            <a:ln w="31750" cap="rnd">
              <a:solidFill>
                <a:schemeClr val="accent1">
                  <a:lumMod val="60000"/>
                </a:schemeClr>
              </a:solidFill>
              <a:round/>
            </a:ln>
            <a:effectLst/>
          </c:spPr>
          <c:marker>
            <c:symbol val="circle"/>
            <c:size val="17"/>
            <c:spPr>
              <a:solidFill>
                <a:schemeClr val="accent1">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Profile'!$H$7:$H$31</c:f>
              <c:numCache>
                <c:formatCode>General</c:formatCode>
                <c:ptCount val="24"/>
                <c:pt idx="7">
                  <c:v>1</c:v>
                </c:pt>
              </c:numCache>
            </c:numRef>
          </c:val>
          <c:smooth val="0"/>
          <c:extLst>
            <c:ext xmlns:c16="http://schemas.microsoft.com/office/drawing/2014/chart" uri="{C3380CC4-5D6E-409C-BE32-E72D297353CC}">
              <c16:uniqueId val="{00000006-F932-4AE1-8C45-C8638431D9D3}"/>
            </c:ext>
          </c:extLst>
        </c:ser>
        <c:ser>
          <c:idx val="7"/>
          <c:order val="7"/>
          <c:tx>
            <c:strRef>
              <c:f>'Flow Profile'!$I$6</c:f>
              <c:strCache>
                <c:ptCount val="1"/>
                <c:pt idx="0">
                  <c:v>OGV's</c:v>
                </c:pt>
              </c:strCache>
            </c:strRef>
          </c:tx>
          <c:spPr>
            <a:ln w="31750" cap="rnd">
              <a:solidFill>
                <a:schemeClr val="accent2">
                  <a:lumMod val="60000"/>
                </a:schemeClr>
              </a:solidFill>
              <a:round/>
            </a:ln>
            <a:effectLst/>
          </c:spPr>
          <c:marker>
            <c:symbol val="circle"/>
            <c:size val="17"/>
            <c:spPr>
              <a:solidFill>
                <a:schemeClr val="accent2">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Profile'!$I$7:$I$31</c:f>
              <c:numCache>
                <c:formatCode>General</c:formatCode>
                <c:ptCount val="24"/>
              </c:numCache>
            </c:numRef>
          </c:val>
          <c:smooth val="0"/>
          <c:extLst>
            <c:ext xmlns:c16="http://schemas.microsoft.com/office/drawing/2014/chart" uri="{C3380CC4-5D6E-409C-BE32-E72D297353CC}">
              <c16:uniqueId val="{00000007-F932-4AE1-8C45-C8638431D9D3}"/>
            </c:ext>
          </c:extLst>
        </c:ser>
        <c:dLbls>
          <c:dLblPos val="ctr"/>
          <c:showLegendKey val="0"/>
          <c:showVal val="1"/>
          <c:showCatName val="0"/>
          <c:showSerName val="0"/>
          <c:showPercent val="0"/>
          <c:showBubbleSize val="0"/>
        </c:dLbls>
        <c:marker val="1"/>
        <c:smooth val="0"/>
        <c:axId val="573518752"/>
        <c:axId val="573515472"/>
      </c:line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(003).xlsx]Person Trips by User!PivotTable1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Person Trips by User Type</a:t>
            </a:r>
          </a:p>
        </c:rich>
      </c:tx>
      <c:layout>
        <c:manualLayout>
          <c:xMode val="edge"/>
          <c:yMode val="edge"/>
          <c:x val="0.2476242080403277"/>
          <c:y val="2.51448893052685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00B0F0">
              <a:alpha val="85000"/>
            </a:srgbClr>
          </a:solidFill>
          <a:ln w="9525" cap="flat" cmpd="sng" algn="ctr">
            <a:solidFill>
              <a:srgbClr val="00B0F0">
                <a:alpha val="50000"/>
              </a:srgbClr>
            </a:solidFill>
            <a:round/>
          </a:ln>
          <a:effectLst/>
        </c:spPr>
        <c:marker>
          <c:symbol val="circle"/>
          <c:size val="17"/>
          <c:spPr>
            <a:solidFill>
              <a:schemeClr val="accent5"/>
            </a:solidFill>
            <a:ln>
              <a:noFill/>
            </a:ln>
            <a:effectLst/>
          </c:spPr>
        </c:marker>
      </c:pivotFmt>
      <c:pivotFmt>
        <c:idx val="45"/>
        <c:spPr>
          <a:solidFill>
            <a:srgbClr val="C00000">
              <a:alpha val="85000"/>
            </a:srgbClr>
          </a:solidFill>
          <a:ln w="9525" cap="flat" cmpd="sng" algn="ctr">
            <a:solidFill>
              <a:srgbClr val="C00000">
                <a:alpha val="50000"/>
              </a:srgbClr>
            </a:solidFill>
            <a:round/>
          </a:ln>
          <a:effectLst/>
        </c:spPr>
        <c:marker>
          <c:symbol val="circle"/>
          <c:size val="17"/>
          <c:spPr>
            <a:solidFill>
              <a:schemeClr val="accent4"/>
            </a:solidFill>
            <a:ln>
              <a:noFill/>
            </a:ln>
            <a:effectLst/>
          </c:spPr>
        </c:marker>
      </c:pivotFmt>
      <c:pivotFmt>
        <c:idx val="46"/>
        <c:spPr>
          <a:solidFill>
            <a:srgbClr val="7030A0">
              <a:alpha val="85000"/>
            </a:srgbClr>
          </a:solidFill>
          <a:ln w="9525" cap="flat" cmpd="sng" algn="ctr">
            <a:solidFill>
              <a:srgbClr val="7030A0"/>
            </a:solidFill>
            <a:round/>
          </a:ln>
          <a:effectLst/>
        </c:spPr>
        <c:marker>
          <c:symbol val="circle"/>
          <c:size val="17"/>
          <c:spPr>
            <a:solidFill>
              <a:srgbClr val="92D050"/>
            </a:solidFill>
            <a:ln>
              <a:solidFill>
                <a:srgbClr val="92D050"/>
              </a:solidFill>
            </a:ln>
            <a:effectLst/>
          </c:spPr>
        </c:marker>
      </c:pivotFmt>
      <c:pivotFmt>
        <c:idx val="47"/>
        <c:spPr>
          <a:solidFill>
            <a:schemeClr val="accent4">
              <a:alpha val="85000"/>
            </a:schemeClr>
          </a:solidFill>
          <a:ln w="9525" cap="flat" cmpd="sng" algn="ctr">
            <a:solidFill>
              <a:schemeClr val="accent4"/>
            </a:solidFill>
            <a:round/>
          </a:ln>
          <a:effectLst/>
        </c:spPr>
        <c:marker>
          <c:symbol val="circle"/>
          <c:size val="17"/>
          <c:spPr>
            <a:solidFill>
              <a:srgbClr val="FF0000"/>
            </a:solidFill>
            <a:ln>
              <a:solidFill>
                <a:srgbClr val="FF0000"/>
              </a:solidFill>
            </a:ln>
            <a:effectLst/>
          </c:spPr>
        </c:marker>
      </c:pivotFmt>
      <c:pivotFmt>
        <c:idx val="48"/>
        <c:spPr>
          <a:solidFill>
            <a:srgbClr val="92D050">
              <a:alpha val="85000"/>
            </a:srgbClr>
          </a:solidFill>
          <a:ln w="9525" cap="flat" cmpd="sng" algn="ctr">
            <a:solidFill>
              <a:srgbClr val="92D050"/>
            </a:solidFill>
            <a:round/>
          </a:ln>
          <a:effectLst/>
        </c:spPr>
        <c:marker>
          <c:symbol val="circle"/>
          <c:size val="17"/>
          <c:spPr>
            <a:solidFill>
              <a:schemeClr val="accent4"/>
            </a:solidFill>
            <a:ln>
              <a:solidFill>
                <a:schemeClr val="accent4"/>
              </a:solidFill>
            </a:ln>
            <a:effectLst/>
          </c:spPr>
        </c:marker>
      </c:pivotFmt>
      <c:pivotFmt>
        <c:idx val="49"/>
        <c:spPr>
          <a:solidFill>
            <a:srgbClr val="92D050">
              <a:alpha val="85000"/>
            </a:srgbClr>
          </a:solidFill>
          <a:ln w="9525" cap="flat" cmpd="sng" algn="ctr">
            <a:solidFill>
              <a:srgbClr val="92D050"/>
            </a:solidFill>
            <a:round/>
          </a:ln>
          <a:effectLst/>
        </c:spPr>
        <c:marker>
          <c:symbol val="none"/>
        </c:marker>
      </c:pivotFmt>
      <c:pivotFmt>
        <c:idx val="50"/>
        <c:spPr>
          <a:solidFill>
            <a:schemeClr val="accent4">
              <a:alpha val="85000"/>
            </a:schemeClr>
          </a:solidFill>
          <a:ln w="9525" cap="flat" cmpd="sng" algn="ctr">
            <a:solidFill>
              <a:schemeClr val="accent4"/>
            </a:solidFill>
            <a:round/>
          </a:ln>
          <a:effectLst/>
        </c:spPr>
        <c:marker>
          <c:symbol val="none"/>
        </c:marker>
      </c:pivotFmt>
      <c:pivotFmt>
        <c:idx val="51"/>
        <c:spPr>
          <a:solidFill>
            <a:srgbClr val="7030A0">
              <a:alpha val="85000"/>
            </a:srgbClr>
          </a:solidFill>
          <a:ln w="9525" cap="flat" cmpd="sng" algn="ctr">
            <a:solidFill>
              <a:srgbClr val="7030A0"/>
            </a:solidFill>
            <a:round/>
          </a:ln>
          <a:effectLst/>
        </c:spPr>
        <c:marker>
          <c:symbol val="none"/>
        </c:marker>
      </c:pivotFmt>
      <c:pivotFmt>
        <c:idx val="52"/>
        <c:spPr>
          <a:solidFill>
            <a:srgbClr val="C00000">
              <a:alpha val="85000"/>
            </a:srgbClr>
          </a:solidFill>
          <a:ln w="9525" cap="flat" cmpd="sng" algn="ctr">
            <a:solidFill>
              <a:srgbClr val="C00000">
                <a:alpha val="50000"/>
              </a:srgbClr>
            </a:solidFill>
            <a:round/>
          </a:ln>
          <a:effectLst/>
        </c:spPr>
        <c:marker>
          <c:symbol val="none"/>
        </c:marker>
      </c:pivotFmt>
      <c:pivotFmt>
        <c:idx val="53"/>
        <c:spPr>
          <a:solidFill>
            <a:srgbClr val="00B0F0">
              <a:alpha val="85000"/>
            </a:srgbClr>
          </a:solidFill>
          <a:ln w="9525" cap="flat" cmpd="sng" algn="ctr">
            <a:solidFill>
              <a:srgbClr val="00B0F0">
                <a:alpha val="50000"/>
              </a:srgbClr>
            </a:solidFill>
            <a:round/>
          </a:ln>
          <a:effectLst/>
        </c:spPr>
        <c:marker>
          <c:symbol val="none"/>
        </c:marker>
      </c:pivotFmt>
      <c:pivotFmt>
        <c:idx val="54"/>
        <c:spPr>
          <a:solidFill>
            <a:srgbClr val="92D050">
              <a:alpha val="85000"/>
            </a:srgbClr>
          </a:solidFill>
          <a:ln w="9525" cap="flat" cmpd="sng" algn="ctr">
            <a:solidFill>
              <a:srgbClr val="92D050"/>
            </a:solidFill>
            <a:round/>
          </a:ln>
          <a:effectLst/>
        </c:spPr>
        <c:marker>
          <c:symbol val="none"/>
        </c:marker>
      </c:pivotFmt>
      <c:pivotFmt>
        <c:idx val="55"/>
        <c:spPr>
          <a:solidFill>
            <a:schemeClr val="accent4">
              <a:alpha val="85000"/>
            </a:schemeClr>
          </a:solidFill>
          <a:ln w="9525" cap="flat" cmpd="sng" algn="ctr">
            <a:solidFill>
              <a:schemeClr val="accent4"/>
            </a:solidFill>
            <a:round/>
          </a:ln>
          <a:effectLst/>
        </c:spPr>
        <c:marker>
          <c:symbol val="none"/>
        </c:marker>
      </c:pivotFmt>
      <c:pivotFmt>
        <c:idx val="56"/>
        <c:spPr>
          <a:solidFill>
            <a:srgbClr val="7030A0">
              <a:alpha val="85000"/>
            </a:srgbClr>
          </a:solidFill>
          <a:ln w="9525" cap="flat" cmpd="sng" algn="ctr">
            <a:solidFill>
              <a:srgbClr val="7030A0"/>
            </a:solidFill>
            <a:round/>
          </a:ln>
          <a:effectLst/>
        </c:spPr>
        <c:marker>
          <c:symbol val="none"/>
        </c:marker>
      </c:pivotFmt>
      <c:pivotFmt>
        <c:idx val="57"/>
        <c:spPr>
          <a:solidFill>
            <a:srgbClr val="C00000">
              <a:alpha val="85000"/>
            </a:srgbClr>
          </a:solidFill>
          <a:ln w="9525" cap="flat" cmpd="sng" algn="ctr">
            <a:solidFill>
              <a:srgbClr val="C00000">
                <a:alpha val="50000"/>
              </a:srgb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00B0F0">
              <a:alpha val="85000"/>
            </a:srgbClr>
          </a:solidFill>
          <a:ln w="9525" cap="flat" cmpd="sng" algn="ctr">
            <a:solidFill>
              <a:srgbClr val="00B0F0">
                <a:alpha val="50000"/>
              </a:srgbClr>
            </a:solidFill>
            <a:round/>
          </a:ln>
          <a:effectLst/>
        </c:spPr>
        <c:marker>
          <c:symbol val="none"/>
        </c:marker>
      </c:pivotFmt>
      <c:pivotFmt>
        <c:idx val="59"/>
        <c:spPr>
          <a:solidFill>
            <a:srgbClr val="92D050">
              <a:alpha val="85000"/>
            </a:srgbClr>
          </a:solidFill>
          <a:ln w="9525" cap="flat" cmpd="sng" algn="ctr">
            <a:solidFill>
              <a:srgbClr val="92D050"/>
            </a:solidFill>
            <a:round/>
          </a:ln>
          <a:effectLst/>
        </c:spPr>
        <c:marker>
          <c:symbol val="none"/>
        </c:marker>
      </c:pivotFmt>
      <c:pivotFmt>
        <c:idx val="60"/>
        <c:spPr>
          <a:solidFill>
            <a:schemeClr val="accent4">
              <a:alpha val="85000"/>
            </a:schemeClr>
          </a:solidFill>
          <a:ln w="9525" cap="flat" cmpd="sng" algn="ctr">
            <a:solidFill>
              <a:schemeClr val="accent4"/>
            </a:solidFill>
            <a:round/>
          </a:ln>
          <a:effectLst/>
        </c:spPr>
        <c:marker>
          <c:symbol val="none"/>
        </c:marker>
      </c:pivotFmt>
      <c:pivotFmt>
        <c:idx val="61"/>
        <c:spPr>
          <a:solidFill>
            <a:srgbClr val="7030A0">
              <a:alpha val="85000"/>
            </a:srgbClr>
          </a:solidFill>
          <a:ln w="9525" cap="flat" cmpd="sng" algn="ctr">
            <a:solidFill>
              <a:srgbClr val="7030A0"/>
            </a:solidFill>
            <a:round/>
          </a:ln>
          <a:effectLst/>
        </c:spPr>
        <c:marker>
          <c:symbol val="none"/>
        </c:marker>
      </c:pivotFmt>
      <c:pivotFmt>
        <c:idx val="62"/>
        <c:spPr>
          <a:solidFill>
            <a:srgbClr val="00B0F0">
              <a:alpha val="85000"/>
            </a:srgbClr>
          </a:solidFill>
          <a:ln w="9525" cap="flat" cmpd="sng" algn="ctr">
            <a:solidFill>
              <a:srgbClr val="00B0F0">
                <a:alpha val="50000"/>
              </a:srgbClr>
            </a:solidFill>
            <a:round/>
          </a:ln>
          <a:effectLst/>
        </c:spPr>
        <c:marker>
          <c:symbol val="none"/>
        </c:marker>
      </c:pivotFmt>
      <c:pivotFmt>
        <c:idx val="63"/>
        <c:spPr>
          <a:solidFill>
            <a:srgbClr val="92D050">
              <a:alpha val="85000"/>
            </a:srgbClr>
          </a:solidFill>
          <a:ln w="9525" cap="flat" cmpd="sng" algn="ctr">
            <a:solidFill>
              <a:srgbClr val="92D050"/>
            </a:solidFill>
            <a:round/>
          </a:ln>
          <a:effectLst/>
        </c:spPr>
        <c:marker>
          <c:symbol val="none"/>
        </c:marker>
      </c:pivotFmt>
      <c:pivotFmt>
        <c:idx val="64"/>
        <c:spPr>
          <a:solidFill>
            <a:schemeClr val="accent4">
              <a:alpha val="85000"/>
            </a:schemeClr>
          </a:solidFill>
          <a:ln w="9525" cap="flat" cmpd="sng" algn="ctr">
            <a:solidFill>
              <a:schemeClr val="accent4"/>
            </a:solidFill>
            <a:round/>
          </a:ln>
          <a:effectLst/>
        </c:spPr>
        <c:marker>
          <c:symbol val="none"/>
        </c:marker>
      </c:pivotFmt>
      <c:pivotFmt>
        <c:idx val="65"/>
        <c:spPr>
          <a:solidFill>
            <a:srgbClr val="7030A0">
              <a:alpha val="85000"/>
            </a:srgbClr>
          </a:solidFill>
          <a:ln w="9525" cap="flat" cmpd="sng" algn="ctr">
            <a:solidFill>
              <a:srgbClr val="7030A0"/>
            </a:solidFill>
            <a:round/>
          </a:ln>
          <a:effectLst/>
        </c:spPr>
        <c:marker>
          <c:symbol val="none"/>
        </c:marker>
      </c:pivotFmt>
      <c:pivotFmt>
        <c:idx val="66"/>
        <c:spPr>
          <a:solidFill>
            <a:srgbClr val="00B0F0">
              <a:alpha val="85000"/>
            </a:srgbClr>
          </a:solidFill>
          <a:ln w="9525" cap="flat" cmpd="sng" algn="ctr">
            <a:solidFill>
              <a:srgbClr val="00B0F0">
                <a:alpha val="50000"/>
              </a:srgbClr>
            </a:solidFill>
            <a:round/>
          </a:ln>
          <a:effectLst/>
        </c:spPr>
        <c:marker>
          <c:symbol val="none"/>
        </c:marker>
      </c:pivotFmt>
    </c:pivotFmts>
    <c:plotArea>
      <c:layout>
        <c:manualLayout>
          <c:layoutTarget val="inner"/>
          <c:xMode val="edge"/>
          <c:yMode val="edge"/>
          <c:x val="3.4809134937554297E-2"/>
          <c:y val="0.1091863404123098"/>
          <c:w val="0.83856206732547689"/>
          <c:h val="0.72010025780223086"/>
        </c:manualLayout>
      </c:layout>
      <c:barChart>
        <c:barDir val="col"/>
        <c:grouping val="stacked"/>
        <c:varyColors val="0"/>
        <c:ser>
          <c:idx val="0"/>
          <c:order val="0"/>
          <c:tx>
            <c:strRef>
              <c:f>'Person Trips by User'!$B$6:$B$7</c:f>
              <c:strCache>
                <c:ptCount val="1"/>
                <c:pt idx="0">
                  <c:v>Work-Live</c:v>
                </c:pt>
              </c:strCache>
            </c:strRef>
          </c:tx>
          <c:spPr>
            <a:solidFill>
              <a:srgbClr val="92D050">
                <a:alpha val="85000"/>
              </a:srgbClr>
            </a:solidFill>
            <a:ln w="9525" cap="flat" cmpd="sng" algn="ctr">
              <a:solidFill>
                <a:srgbClr val="92D05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User'!$B$8:$B$32</c:f>
              <c:numCache>
                <c:formatCode>General</c:formatCode>
                <c:ptCount val="24"/>
                <c:pt idx="4">
                  <c:v>3</c:v>
                </c:pt>
                <c:pt idx="5">
                  <c:v>2</c:v>
                </c:pt>
                <c:pt idx="6">
                  <c:v>4</c:v>
                </c:pt>
                <c:pt idx="7">
                  <c:v>4</c:v>
                </c:pt>
                <c:pt idx="8">
                  <c:v>4</c:v>
                </c:pt>
                <c:pt idx="9">
                  <c:v>4</c:v>
                </c:pt>
                <c:pt idx="10">
                  <c:v>1</c:v>
                </c:pt>
                <c:pt idx="11">
                  <c:v>3</c:v>
                </c:pt>
                <c:pt idx="13">
                  <c:v>2</c:v>
                </c:pt>
                <c:pt idx="14">
                  <c:v>1</c:v>
                </c:pt>
                <c:pt idx="15">
                  <c:v>6</c:v>
                </c:pt>
                <c:pt idx="16">
                  <c:v>2</c:v>
                </c:pt>
                <c:pt idx="18">
                  <c:v>1</c:v>
                </c:pt>
                <c:pt idx="19">
                  <c:v>4</c:v>
                </c:pt>
                <c:pt idx="20">
                  <c:v>1</c:v>
                </c:pt>
                <c:pt idx="21">
                  <c:v>1</c:v>
                </c:pt>
                <c:pt idx="22">
                  <c:v>2</c:v>
                </c:pt>
                <c:pt idx="23">
                  <c:v>1</c:v>
                </c:pt>
              </c:numCache>
            </c:numRef>
          </c:val>
          <c:extLst>
            <c:ext xmlns:c16="http://schemas.microsoft.com/office/drawing/2014/chart" uri="{C3380CC4-5D6E-409C-BE32-E72D297353CC}">
              <c16:uniqueId val="{00000000-F497-488D-8057-3CCC1D934BF2}"/>
            </c:ext>
          </c:extLst>
        </c:ser>
        <c:ser>
          <c:idx val="1"/>
          <c:order val="1"/>
          <c:tx>
            <c:strRef>
              <c:f>'Person Trips by User'!$C$6:$C$7</c:f>
              <c:strCache>
                <c:ptCount val="1"/>
                <c:pt idx="0">
                  <c:v>Work</c:v>
                </c:pt>
              </c:strCache>
            </c:strRef>
          </c:tx>
          <c:spPr>
            <a:solidFill>
              <a:schemeClr val="accent4">
                <a:alpha val="85000"/>
              </a:schemeClr>
            </a:solidFill>
            <a:ln w="9525" cap="flat" cmpd="sng" algn="ctr">
              <a:solidFill>
                <a:schemeClr val="accent4"/>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User'!$C$8:$C$32</c:f>
              <c:numCache>
                <c:formatCode>General</c:formatCode>
                <c:ptCount val="24"/>
                <c:pt idx="3">
                  <c:v>2</c:v>
                </c:pt>
                <c:pt idx="4">
                  <c:v>1</c:v>
                </c:pt>
                <c:pt idx="6">
                  <c:v>1</c:v>
                </c:pt>
                <c:pt idx="9">
                  <c:v>1</c:v>
                </c:pt>
                <c:pt idx="21">
                  <c:v>1</c:v>
                </c:pt>
              </c:numCache>
            </c:numRef>
          </c:val>
          <c:extLst>
            <c:ext xmlns:c16="http://schemas.microsoft.com/office/drawing/2014/chart" uri="{C3380CC4-5D6E-409C-BE32-E72D297353CC}">
              <c16:uniqueId val="{00000001-F497-488D-8057-3CCC1D934BF2}"/>
            </c:ext>
          </c:extLst>
        </c:ser>
        <c:ser>
          <c:idx val="2"/>
          <c:order val="2"/>
          <c:tx>
            <c:strRef>
              <c:f>'Person Trips by User'!$D$6:$D$7</c:f>
              <c:strCache>
                <c:ptCount val="1"/>
                <c:pt idx="0">
                  <c:v>Visitor</c:v>
                </c:pt>
              </c:strCache>
            </c:strRef>
          </c:tx>
          <c:spPr>
            <a:solidFill>
              <a:srgbClr val="7030A0">
                <a:alpha val="85000"/>
              </a:srgbClr>
            </a:solidFill>
            <a:ln w="9525" cap="flat" cmpd="sng" algn="ctr">
              <a:solidFill>
                <a:srgbClr val="7030A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User'!$D$8:$D$32</c:f>
              <c:numCache>
                <c:formatCode>General</c:formatCode>
                <c:ptCount val="24"/>
                <c:pt idx="9">
                  <c:v>2</c:v>
                </c:pt>
                <c:pt idx="13">
                  <c:v>3</c:v>
                </c:pt>
              </c:numCache>
            </c:numRef>
          </c:val>
          <c:extLst>
            <c:ext xmlns:c16="http://schemas.microsoft.com/office/drawing/2014/chart" uri="{C3380CC4-5D6E-409C-BE32-E72D297353CC}">
              <c16:uniqueId val="{00000002-F497-488D-8057-3CCC1D934BF2}"/>
            </c:ext>
          </c:extLst>
        </c:ser>
        <c:ser>
          <c:idx val="3"/>
          <c:order val="3"/>
          <c:tx>
            <c:strRef>
              <c:f>'Person Trips by User'!$E$6:$E$7</c:f>
              <c:strCache>
                <c:ptCount val="1"/>
                <c:pt idx="0">
                  <c:v>Live</c:v>
                </c:pt>
              </c:strCache>
            </c:strRef>
          </c:tx>
          <c:spPr>
            <a:solidFill>
              <a:srgbClr val="00B0F0">
                <a:alpha val="85000"/>
              </a:srgbClr>
            </a:solidFill>
            <a:ln w="9525" cap="flat" cmpd="sng" algn="ctr">
              <a:solidFill>
                <a:srgbClr val="00B0F0">
                  <a:alpha val="50000"/>
                </a:srgbClr>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User'!$E$8:$E$32</c:f>
              <c:numCache>
                <c:formatCode>General</c:formatCode>
                <c:ptCount val="24"/>
                <c:pt idx="0">
                  <c:v>3</c:v>
                </c:pt>
                <c:pt idx="2">
                  <c:v>2</c:v>
                </c:pt>
                <c:pt idx="3">
                  <c:v>6</c:v>
                </c:pt>
                <c:pt idx="4">
                  <c:v>16</c:v>
                </c:pt>
                <c:pt idx="5">
                  <c:v>17</c:v>
                </c:pt>
                <c:pt idx="6">
                  <c:v>16</c:v>
                </c:pt>
                <c:pt idx="7">
                  <c:v>12</c:v>
                </c:pt>
                <c:pt idx="8">
                  <c:v>12</c:v>
                </c:pt>
                <c:pt idx="9">
                  <c:v>17</c:v>
                </c:pt>
                <c:pt idx="10">
                  <c:v>17</c:v>
                </c:pt>
                <c:pt idx="11">
                  <c:v>14</c:v>
                </c:pt>
                <c:pt idx="12">
                  <c:v>14</c:v>
                </c:pt>
                <c:pt idx="13">
                  <c:v>9</c:v>
                </c:pt>
                <c:pt idx="14">
                  <c:v>14</c:v>
                </c:pt>
                <c:pt idx="15">
                  <c:v>9</c:v>
                </c:pt>
                <c:pt idx="16">
                  <c:v>18</c:v>
                </c:pt>
                <c:pt idx="17">
                  <c:v>23</c:v>
                </c:pt>
                <c:pt idx="18">
                  <c:v>27</c:v>
                </c:pt>
                <c:pt idx="19">
                  <c:v>16</c:v>
                </c:pt>
                <c:pt idx="20">
                  <c:v>12</c:v>
                </c:pt>
                <c:pt idx="21">
                  <c:v>13</c:v>
                </c:pt>
                <c:pt idx="22">
                  <c:v>11</c:v>
                </c:pt>
              </c:numCache>
            </c:numRef>
          </c:val>
          <c:extLst>
            <c:ext xmlns:c16="http://schemas.microsoft.com/office/drawing/2014/chart" uri="{C3380CC4-5D6E-409C-BE32-E72D297353CC}">
              <c16:uniqueId val="{00000003-F497-488D-8057-3CCC1D934BF2}"/>
            </c:ext>
          </c:extLst>
        </c:ser>
        <c:dLbls>
          <c:showLegendKey val="0"/>
          <c:showVal val="0"/>
          <c:showCatName val="0"/>
          <c:showSerName val="0"/>
          <c:showPercent val="0"/>
          <c:showBubbleSize val="0"/>
        </c:dLbls>
        <c:gapWidth val="150"/>
        <c:overlap val="100"/>
        <c:axId val="573518752"/>
        <c:axId val="573515472"/>
      </c:bar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r"/>
      <c:layout>
        <c:manualLayout>
          <c:xMode val="edge"/>
          <c:yMode val="edge"/>
          <c:x val="0.89448050470964069"/>
          <c:y val="6.5578964621999511E-2"/>
          <c:w val="0.10551956173263577"/>
          <c:h val="0.372519034079354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(003).xlsx]Person Trips by User!PivotTable1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Person Trips by User Type</a:t>
            </a:r>
          </a:p>
        </c:rich>
      </c:tx>
      <c:layout>
        <c:manualLayout>
          <c:xMode val="edge"/>
          <c:yMode val="edge"/>
          <c:x val="0.2476242080403277"/>
          <c:y val="2.51448893052685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00B0F0">
              <a:alpha val="85000"/>
            </a:srgbClr>
          </a:solidFill>
          <a:ln w="9525" cap="flat" cmpd="sng" algn="ctr">
            <a:solidFill>
              <a:srgbClr val="00B0F0">
                <a:alpha val="50000"/>
              </a:srgbClr>
            </a:solidFill>
            <a:round/>
          </a:ln>
          <a:effectLst/>
        </c:spPr>
        <c:marker>
          <c:symbol val="circle"/>
          <c:size val="17"/>
          <c:spPr>
            <a:solidFill>
              <a:schemeClr val="accent5"/>
            </a:solidFill>
            <a:ln>
              <a:noFill/>
            </a:ln>
            <a:effectLst/>
          </c:spPr>
        </c:marker>
      </c:pivotFmt>
      <c:pivotFmt>
        <c:idx val="45"/>
        <c:spPr>
          <a:solidFill>
            <a:srgbClr val="C00000">
              <a:alpha val="85000"/>
            </a:srgbClr>
          </a:solidFill>
          <a:ln w="9525" cap="flat" cmpd="sng" algn="ctr">
            <a:solidFill>
              <a:srgbClr val="C00000">
                <a:alpha val="50000"/>
              </a:srgbClr>
            </a:solidFill>
            <a:round/>
          </a:ln>
          <a:effectLst/>
        </c:spPr>
        <c:marker>
          <c:symbol val="circle"/>
          <c:size val="17"/>
          <c:spPr>
            <a:solidFill>
              <a:schemeClr val="accent4"/>
            </a:solidFill>
            <a:ln>
              <a:noFill/>
            </a:ln>
            <a:effectLst/>
          </c:spPr>
        </c:marker>
      </c:pivotFmt>
      <c:pivotFmt>
        <c:idx val="46"/>
        <c:spPr>
          <a:solidFill>
            <a:srgbClr val="7030A0">
              <a:alpha val="85000"/>
            </a:srgbClr>
          </a:solidFill>
          <a:ln w="9525" cap="flat" cmpd="sng" algn="ctr">
            <a:solidFill>
              <a:srgbClr val="7030A0"/>
            </a:solidFill>
            <a:round/>
          </a:ln>
          <a:effectLst/>
        </c:spPr>
        <c:marker>
          <c:symbol val="circle"/>
          <c:size val="17"/>
          <c:spPr>
            <a:solidFill>
              <a:srgbClr val="92D050"/>
            </a:solidFill>
            <a:ln>
              <a:solidFill>
                <a:srgbClr val="92D050"/>
              </a:solidFill>
            </a:ln>
            <a:effectLst/>
          </c:spPr>
        </c:marker>
      </c:pivotFmt>
      <c:pivotFmt>
        <c:idx val="47"/>
        <c:spPr>
          <a:solidFill>
            <a:schemeClr val="accent4">
              <a:alpha val="85000"/>
            </a:schemeClr>
          </a:solidFill>
          <a:ln w="9525" cap="flat" cmpd="sng" algn="ctr">
            <a:solidFill>
              <a:schemeClr val="accent4"/>
            </a:solidFill>
            <a:round/>
          </a:ln>
          <a:effectLst/>
        </c:spPr>
        <c:marker>
          <c:symbol val="circle"/>
          <c:size val="17"/>
          <c:spPr>
            <a:solidFill>
              <a:srgbClr val="FF0000"/>
            </a:solidFill>
            <a:ln>
              <a:solidFill>
                <a:srgbClr val="FF0000"/>
              </a:solidFill>
            </a:ln>
            <a:effectLst/>
          </c:spPr>
        </c:marker>
      </c:pivotFmt>
      <c:pivotFmt>
        <c:idx val="48"/>
        <c:spPr>
          <a:solidFill>
            <a:srgbClr val="92D050">
              <a:alpha val="85000"/>
            </a:srgbClr>
          </a:solidFill>
          <a:ln w="9525" cap="flat" cmpd="sng" algn="ctr">
            <a:solidFill>
              <a:srgbClr val="92D050"/>
            </a:solidFill>
            <a:round/>
          </a:ln>
          <a:effectLst/>
        </c:spPr>
        <c:marker>
          <c:symbol val="circle"/>
          <c:size val="17"/>
          <c:spPr>
            <a:solidFill>
              <a:schemeClr val="accent4"/>
            </a:solidFill>
            <a:ln>
              <a:solidFill>
                <a:schemeClr val="accent4"/>
              </a:solidFill>
            </a:ln>
            <a:effectLst/>
          </c:spPr>
        </c:marker>
      </c:pivotFmt>
      <c:pivotFmt>
        <c:idx val="49"/>
        <c:spPr>
          <a:solidFill>
            <a:srgbClr val="92D050">
              <a:alpha val="85000"/>
            </a:srgbClr>
          </a:solidFill>
          <a:ln w="9525" cap="flat" cmpd="sng" algn="ctr">
            <a:solidFill>
              <a:srgbClr val="92D050"/>
            </a:solidFill>
            <a:round/>
          </a:ln>
          <a:effectLst/>
        </c:spPr>
        <c:marker>
          <c:symbol val="none"/>
        </c:marker>
      </c:pivotFmt>
      <c:pivotFmt>
        <c:idx val="50"/>
        <c:spPr>
          <a:solidFill>
            <a:schemeClr val="accent4">
              <a:alpha val="85000"/>
            </a:schemeClr>
          </a:solidFill>
          <a:ln w="9525" cap="flat" cmpd="sng" algn="ctr">
            <a:solidFill>
              <a:schemeClr val="accent4"/>
            </a:solidFill>
            <a:round/>
          </a:ln>
          <a:effectLst/>
        </c:spPr>
        <c:marker>
          <c:symbol val="none"/>
        </c:marker>
      </c:pivotFmt>
      <c:pivotFmt>
        <c:idx val="51"/>
        <c:spPr>
          <a:solidFill>
            <a:srgbClr val="7030A0">
              <a:alpha val="85000"/>
            </a:srgbClr>
          </a:solidFill>
          <a:ln w="9525" cap="flat" cmpd="sng" algn="ctr">
            <a:solidFill>
              <a:srgbClr val="7030A0"/>
            </a:solidFill>
            <a:round/>
          </a:ln>
          <a:effectLst/>
        </c:spPr>
        <c:marker>
          <c:symbol val="none"/>
        </c:marker>
      </c:pivotFmt>
      <c:pivotFmt>
        <c:idx val="52"/>
        <c:spPr>
          <a:solidFill>
            <a:srgbClr val="C00000">
              <a:alpha val="85000"/>
            </a:srgbClr>
          </a:solidFill>
          <a:ln w="9525" cap="flat" cmpd="sng" algn="ctr">
            <a:solidFill>
              <a:srgbClr val="C00000">
                <a:alpha val="50000"/>
              </a:srgbClr>
            </a:solidFill>
            <a:round/>
          </a:ln>
          <a:effectLst/>
        </c:spPr>
        <c:marker>
          <c:symbol val="none"/>
        </c:marker>
      </c:pivotFmt>
      <c:pivotFmt>
        <c:idx val="53"/>
        <c:spPr>
          <a:solidFill>
            <a:srgbClr val="00B0F0">
              <a:alpha val="85000"/>
            </a:srgbClr>
          </a:solidFill>
          <a:ln w="9525" cap="flat" cmpd="sng" algn="ctr">
            <a:solidFill>
              <a:srgbClr val="00B0F0">
                <a:alpha val="50000"/>
              </a:srgbClr>
            </a:solidFill>
            <a:round/>
          </a:ln>
          <a:effectLst/>
        </c:spPr>
        <c:marker>
          <c:symbol val="none"/>
        </c:marker>
      </c:pivotFmt>
      <c:pivotFmt>
        <c:idx val="54"/>
        <c:spPr>
          <a:solidFill>
            <a:srgbClr val="92D050">
              <a:alpha val="85000"/>
            </a:srgbClr>
          </a:solidFill>
          <a:ln w="9525" cap="flat" cmpd="sng" algn="ctr">
            <a:solidFill>
              <a:srgbClr val="92D050"/>
            </a:solidFill>
            <a:round/>
          </a:ln>
          <a:effectLst/>
        </c:spPr>
        <c:marker>
          <c:symbol val="none"/>
        </c:marker>
      </c:pivotFmt>
      <c:pivotFmt>
        <c:idx val="55"/>
        <c:spPr>
          <a:solidFill>
            <a:schemeClr val="accent4">
              <a:alpha val="85000"/>
            </a:schemeClr>
          </a:solidFill>
          <a:ln w="9525" cap="flat" cmpd="sng" algn="ctr">
            <a:solidFill>
              <a:schemeClr val="accent4"/>
            </a:solidFill>
            <a:round/>
          </a:ln>
          <a:effectLst/>
        </c:spPr>
        <c:marker>
          <c:symbol val="none"/>
        </c:marker>
      </c:pivotFmt>
      <c:pivotFmt>
        <c:idx val="56"/>
        <c:spPr>
          <a:solidFill>
            <a:srgbClr val="7030A0">
              <a:alpha val="85000"/>
            </a:srgbClr>
          </a:solidFill>
          <a:ln w="9525" cap="flat" cmpd="sng" algn="ctr">
            <a:solidFill>
              <a:srgbClr val="7030A0"/>
            </a:solidFill>
            <a:round/>
          </a:ln>
          <a:effectLst/>
        </c:spPr>
        <c:marker>
          <c:symbol val="none"/>
        </c:marker>
      </c:pivotFmt>
      <c:pivotFmt>
        <c:idx val="57"/>
        <c:spPr>
          <a:solidFill>
            <a:srgbClr val="C00000">
              <a:alpha val="85000"/>
            </a:srgbClr>
          </a:solidFill>
          <a:ln w="9525" cap="flat" cmpd="sng" algn="ctr">
            <a:solidFill>
              <a:srgbClr val="C00000">
                <a:alpha val="50000"/>
              </a:srgb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00B0F0">
              <a:alpha val="85000"/>
            </a:srgbClr>
          </a:solidFill>
          <a:ln w="9525" cap="flat" cmpd="sng" algn="ctr">
            <a:solidFill>
              <a:srgbClr val="00B0F0">
                <a:alpha val="50000"/>
              </a:srgbClr>
            </a:solidFill>
            <a:round/>
          </a:ln>
          <a:effectLst/>
        </c:spPr>
        <c:marker>
          <c:symbol val="none"/>
        </c:marker>
      </c:pivotFmt>
      <c:pivotFmt>
        <c:idx val="59"/>
        <c:spPr>
          <a:solidFill>
            <a:srgbClr val="92D050">
              <a:alpha val="85000"/>
            </a:srgbClr>
          </a:solidFill>
          <a:ln w="9525" cap="flat" cmpd="sng" algn="ctr">
            <a:solidFill>
              <a:srgbClr val="92D050"/>
            </a:solidFill>
            <a:round/>
          </a:ln>
          <a:effectLst/>
        </c:spPr>
        <c:marker>
          <c:symbol val="none"/>
        </c:marker>
      </c:pivotFmt>
      <c:pivotFmt>
        <c:idx val="60"/>
        <c:spPr>
          <a:solidFill>
            <a:schemeClr val="accent4">
              <a:alpha val="85000"/>
            </a:schemeClr>
          </a:solidFill>
          <a:ln w="9525" cap="flat" cmpd="sng" algn="ctr">
            <a:solidFill>
              <a:schemeClr val="accent4"/>
            </a:solidFill>
            <a:round/>
          </a:ln>
          <a:effectLst/>
        </c:spPr>
        <c:marker>
          <c:symbol val="none"/>
        </c:marker>
      </c:pivotFmt>
      <c:pivotFmt>
        <c:idx val="61"/>
        <c:spPr>
          <a:solidFill>
            <a:srgbClr val="7030A0">
              <a:alpha val="85000"/>
            </a:srgbClr>
          </a:solidFill>
          <a:ln w="9525" cap="flat" cmpd="sng" algn="ctr">
            <a:solidFill>
              <a:srgbClr val="7030A0"/>
            </a:solidFill>
            <a:round/>
          </a:ln>
          <a:effectLst/>
        </c:spPr>
        <c:marker>
          <c:symbol val="none"/>
        </c:marker>
      </c:pivotFmt>
      <c:pivotFmt>
        <c:idx val="62"/>
        <c:spPr>
          <a:solidFill>
            <a:srgbClr val="00B0F0">
              <a:alpha val="85000"/>
            </a:srgbClr>
          </a:solidFill>
          <a:ln w="9525" cap="flat" cmpd="sng" algn="ctr">
            <a:solidFill>
              <a:srgbClr val="00B0F0">
                <a:alpha val="50000"/>
              </a:srgbClr>
            </a:solidFill>
            <a:round/>
          </a:ln>
          <a:effectLst/>
        </c:spPr>
        <c:marker>
          <c:symbol val="none"/>
        </c:marker>
      </c:pivotFmt>
      <c:pivotFmt>
        <c:idx val="63"/>
        <c:spPr>
          <a:solidFill>
            <a:srgbClr val="92D050">
              <a:alpha val="85000"/>
            </a:srgbClr>
          </a:solidFill>
          <a:ln w="9525" cap="flat" cmpd="sng" algn="ctr">
            <a:solidFill>
              <a:srgbClr val="92D050"/>
            </a:solidFill>
            <a:round/>
          </a:ln>
          <a:effectLst/>
        </c:spPr>
        <c:marker>
          <c:symbol val="none"/>
        </c:marker>
      </c:pivotFmt>
      <c:pivotFmt>
        <c:idx val="64"/>
        <c:spPr>
          <a:solidFill>
            <a:schemeClr val="accent4">
              <a:alpha val="85000"/>
            </a:schemeClr>
          </a:solidFill>
          <a:ln w="9525" cap="flat" cmpd="sng" algn="ctr">
            <a:solidFill>
              <a:schemeClr val="accent4"/>
            </a:solidFill>
            <a:round/>
          </a:ln>
          <a:effectLst/>
        </c:spPr>
        <c:marker>
          <c:symbol val="none"/>
        </c:marker>
      </c:pivotFmt>
      <c:pivotFmt>
        <c:idx val="65"/>
        <c:spPr>
          <a:solidFill>
            <a:srgbClr val="7030A0">
              <a:alpha val="85000"/>
            </a:srgbClr>
          </a:solidFill>
          <a:ln w="9525" cap="flat" cmpd="sng" algn="ctr">
            <a:solidFill>
              <a:srgbClr val="7030A0"/>
            </a:solidFill>
            <a:round/>
          </a:ln>
          <a:effectLst/>
        </c:spPr>
        <c:marker>
          <c:symbol val="none"/>
        </c:marker>
      </c:pivotFmt>
      <c:pivotFmt>
        <c:idx val="66"/>
        <c:spPr>
          <a:solidFill>
            <a:srgbClr val="00B0F0">
              <a:alpha val="85000"/>
            </a:srgbClr>
          </a:solidFill>
          <a:ln w="9525" cap="flat" cmpd="sng" algn="ctr">
            <a:solidFill>
              <a:srgbClr val="00B0F0">
                <a:alpha val="50000"/>
              </a:srgbClr>
            </a:solidFill>
            <a:round/>
          </a:ln>
          <a:effectLst/>
        </c:spPr>
        <c:marker>
          <c:symbol val="none"/>
        </c:marker>
      </c:pivotFmt>
    </c:pivotFmts>
    <c:plotArea>
      <c:layout>
        <c:manualLayout>
          <c:layoutTarget val="inner"/>
          <c:xMode val="edge"/>
          <c:yMode val="edge"/>
          <c:x val="3.4809134937554297E-2"/>
          <c:y val="0.1091863404123098"/>
          <c:w val="0.83856206732547689"/>
          <c:h val="0.72010025780223086"/>
        </c:manualLayout>
      </c:layout>
      <c:barChart>
        <c:barDir val="col"/>
        <c:grouping val="stacked"/>
        <c:varyColors val="0"/>
        <c:ser>
          <c:idx val="0"/>
          <c:order val="0"/>
          <c:tx>
            <c:strRef>
              <c:f>'Person Trips by User'!$B$6:$B$7</c:f>
              <c:strCache>
                <c:ptCount val="1"/>
                <c:pt idx="0">
                  <c:v>Work-Live</c:v>
                </c:pt>
              </c:strCache>
            </c:strRef>
          </c:tx>
          <c:spPr>
            <a:solidFill>
              <a:srgbClr val="92D050">
                <a:alpha val="85000"/>
              </a:srgbClr>
            </a:solidFill>
            <a:ln w="9525" cap="flat" cmpd="sng" algn="ctr">
              <a:solidFill>
                <a:srgbClr val="92D05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User'!$B$8:$B$32</c:f>
              <c:numCache>
                <c:formatCode>General</c:formatCode>
                <c:ptCount val="24"/>
                <c:pt idx="0">
                  <c:v>1</c:v>
                </c:pt>
                <c:pt idx="8">
                  <c:v>2</c:v>
                </c:pt>
                <c:pt idx="11">
                  <c:v>1</c:v>
                </c:pt>
              </c:numCache>
            </c:numRef>
          </c:val>
          <c:extLst>
            <c:ext xmlns:c16="http://schemas.microsoft.com/office/drawing/2014/chart" uri="{C3380CC4-5D6E-409C-BE32-E72D297353CC}">
              <c16:uniqueId val="{00000000-3BE5-42BE-9FD2-1F444B7A488C}"/>
            </c:ext>
          </c:extLst>
        </c:ser>
        <c:ser>
          <c:idx val="1"/>
          <c:order val="1"/>
          <c:tx>
            <c:strRef>
              <c:f>'Person Trips by User'!$C$6:$C$7</c:f>
              <c:strCache>
                <c:ptCount val="1"/>
                <c:pt idx="0">
                  <c:v>Work</c:v>
                </c:pt>
              </c:strCache>
            </c:strRef>
          </c:tx>
          <c:spPr>
            <a:solidFill>
              <a:schemeClr val="accent4">
                <a:alpha val="85000"/>
              </a:schemeClr>
            </a:solidFill>
            <a:ln w="9525" cap="flat" cmpd="sng" algn="ctr">
              <a:solidFill>
                <a:schemeClr val="accent4"/>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User'!$C$8:$C$32</c:f>
              <c:numCache>
                <c:formatCode>General</c:formatCode>
                <c:ptCount val="24"/>
                <c:pt idx="0">
                  <c:v>2</c:v>
                </c:pt>
                <c:pt idx="1">
                  <c:v>2</c:v>
                </c:pt>
                <c:pt idx="2">
                  <c:v>1</c:v>
                </c:pt>
                <c:pt idx="4">
                  <c:v>2</c:v>
                </c:pt>
                <c:pt idx="6">
                  <c:v>1</c:v>
                </c:pt>
                <c:pt idx="11">
                  <c:v>3</c:v>
                </c:pt>
                <c:pt idx="19">
                  <c:v>2</c:v>
                </c:pt>
                <c:pt idx="23">
                  <c:v>3</c:v>
                </c:pt>
              </c:numCache>
            </c:numRef>
          </c:val>
          <c:extLst>
            <c:ext xmlns:c16="http://schemas.microsoft.com/office/drawing/2014/chart" uri="{C3380CC4-5D6E-409C-BE32-E72D297353CC}">
              <c16:uniqueId val="{00000001-3BE5-42BE-9FD2-1F444B7A488C}"/>
            </c:ext>
          </c:extLst>
        </c:ser>
        <c:ser>
          <c:idx val="2"/>
          <c:order val="2"/>
          <c:tx>
            <c:strRef>
              <c:f>'Person Trips by User'!$D$6:$D$7</c:f>
              <c:strCache>
                <c:ptCount val="1"/>
                <c:pt idx="0">
                  <c:v>Visitor</c:v>
                </c:pt>
              </c:strCache>
            </c:strRef>
          </c:tx>
          <c:spPr>
            <a:solidFill>
              <a:srgbClr val="7030A0">
                <a:alpha val="85000"/>
              </a:srgbClr>
            </a:solidFill>
            <a:ln w="9525" cap="flat" cmpd="sng" algn="ctr">
              <a:solidFill>
                <a:srgbClr val="7030A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User'!$D$8:$D$32</c:f>
              <c:numCache>
                <c:formatCode>General</c:formatCode>
                <c:ptCount val="24"/>
                <c:pt idx="2">
                  <c:v>4</c:v>
                </c:pt>
                <c:pt idx="3">
                  <c:v>7</c:v>
                </c:pt>
                <c:pt idx="4">
                  <c:v>2</c:v>
                </c:pt>
                <c:pt idx="5">
                  <c:v>13</c:v>
                </c:pt>
                <c:pt idx="6">
                  <c:v>13</c:v>
                </c:pt>
                <c:pt idx="7">
                  <c:v>7</c:v>
                </c:pt>
                <c:pt idx="8">
                  <c:v>3</c:v>
                </c:pt>
                <c:pt idx="9">
                  <c:v>18</c:v>
                </c:pt>
                <c:pt idx="10">
                  <c:v>5</c:v>
                </c:pt>
                <c:pt idx="11">
                  <c:v>7</c:v>
                </c:pt>
                <c:pt idx="12">
                  <c:v>11</c:v>
                </c:pt>
                <c:pt idx="13">
                  <c:v>5</c:v>
                </c:pt>
                <c:pt idx="14">
                  <c:v>9</c:v>
                </c:pt>
                <c:pt idx="15">
                  <c:v>11</c:v>
                </c:pt>
                <c:pt idx="16">
                  <c:v>7</c:v>
                </c:pt>
                <c:pt idx="17">
                  <c:v>7</c:v>
                </c:pt>
                <c:pt idx="18">
                  <c:v>7</c:v>
                </c:pt>
                <c:pt idx="19">
                  <c:v>5</c:v>
                </c:pt>
                <c:pt idx="20">
                  <c:v>3</c:v>
                </c:pt>
                <c:pt idx="21">
                  <c:v>2</c:v>
                </c:pt>
                <c:pt idx="22">
                  <c:v>8</c:v>
                </c:pt>
              </c:numCache>
            </c:numRef>
          </c:val>
          <c:extLst>
            <c:ext xmlns:c16="http://schemas.microsoft.com/office/drawing/2014/chart" uri="{C3380CC4-5D6E-409C-BE32-E72D297353CC}">
              <c16:uniqueId val="{00000002-3BE5-42BE-9FD2-1F444B7A488C}"/>
            </c:ext>
          </c:extLst>
        </c:ser>
        <c:ser>
          <c:idx val="3"/>
          <c:order val="3"/>
          <c:tx>
            <c:strRef>
              <c:f>'Person Trips by User'!$E$6:$E$7</c:f>
              <c:strCache>
                <c:ptCount val="1"/>
                <c:pt idx="0">
                  <c:v>Live</c:v>
                </c:pt>
              </c:strCache>
            </c:strRef>
          </c:tx>
          <c:spPr>
            <a:solidFill>
              <a:srgbClr val="00B0F0">
                <a:alpha val="85000"/>
              </a:srgbClr>
            </a:solidFill>
            <a:ln w="9525" cap="flat" cmpd="sng" algn="ctr">
              <a:solidFill>
                <a:srgbClr val="00B0F0">
                  <a:alpha val="50000"/>
                </a:srgbClr>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User'!$E$8:$E$32</c:f>
              <c:numCache>
                <c:formatCode>General</c:formatCode>
                <c:ptCount val="24"/>
                <c:pt idx="3">
                  <c:v>3</c:v>
                </c:pt>
                <c:pt idx="4">
                  <c:v>1</c:v>
                </c:pt>
                <c:pt idx="5">
                  <c:v>1</c:v>
                </c:pt>
                <c:pt idx="6">
                  <c:v>2</c:v>
                </c:pt>
                <c:pt idx="8">
                  <c:v>4</c:v>
                </c:pt>
                <c:pt idx="10">
                  <c:v>3</c:v>
                </c:pt>
                <c:pt idx="11">
                  <c:v>1</c:v>
                </c:pt>
                <c:pt idx="12">
                  <c:v>5</c:v>
                </c:pt>
                <c:pt idx="15">
                  <c:v>2</c:v>
                </c:pt>
                <c:pt idx="16">
                  <c:v>2</c:v>
                </c:pt>
                <c:pt idx="17">
                  <c:v>3</c:v>
                </c:pt>
                <c:pt idx="19">
                  <c:v>3</c:v>
                </c:pt>
                <c:pt idx="22">
                  <c:v>3</c:v>
                </c:pt>
              </c:numCache>
            </c:numRef>
          </c:val>
          <c:extLst>
            <c:ext xmlns:c16="http://schemas.microsoft.com/office/drawing/2014/chart" uri="{C3380CC4-5D6E-409C-BE32-E72D297353CC}">
              <c16:uniqueId val="{00000003-3BE5-42BE-9FD2-1F444B7A488C}"/>
            </c:ext>
          </c:extLst>
        </c:ser>
        <c:dLbls>
          <c:showLegendKey val="0"/>
          <c:showVal val="0"/>
          <c:showCatName val="0"/>
          <c:showSerName val="0"/>
          <c:showPercent val="0"/>
          <c:showBubbleSize val="0"/>
        </c:dLbls>
        <c:gapWidth val="150"/>
        <c:overlap val="100"/>
        <c:axId val="573518752"/>
        <c:axId val="573515472"/>
      </c:bar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r"/>
      <c:layout>
        <c:manualLayout>
          <c:xMode val="edge"/>
          <c:yMode val="edge"/>
          <c:x val="0.89448050470964069"/>
          <c:y val="6.5578964621999511E-2"/>
          <c:w val="0.10551956173263577"/>
          <c:h val="0.372519034079354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B1-458D-B6A3-8CB02C1E64C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B1-458D-B6A3-8CB02C1E64C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B1-458D-B6A3-8CB02C1E64C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B1-458D-B6A3-8CB02C1E64C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9B1-458D-B6A3-8CB02C1E64CA}"/>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9B1-458D-B6A3-8CB02C1E64C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9B1-458D-B6A3-8CB02C1E64CA}"/>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9B1-458D-B6A3-8CB02C1E64CA}"/>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137</c:v>
                </c:pt>
                <c:pt idx="1">
                  <c:v>71</c:v>
                </c:pt>
                <c:pt idx="2">
                  <c:v>2</c:v>
                </c:pt>
              </c:numCache>
            </c:numRef>
          </c:val>
          <c:extLst>
            <c:ext xmlns:c16="http://schemas.microsoft.com/office/drawing/2014/chart" uri="{C3380CC4-5D6E-409C-BE32-E72D297353CC}">
              <c16:uniqueId val="{00000010-B9B1-458D-B6A3-8CB02C1E64CA}"/>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91E-4125-9643-67FE1FEEB4C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91E-4125-9643-67FE1FEEB4C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91E-4125-9643-67FE1FEEB4C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91E-4125-9643-67FE1FEEB4C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91E-4125-9643-67FE1FEEB4CB}"/>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91E-4125-9643-67FE1FEEB4C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91E-4125-9643-67FE1FEEB4CB}"/>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D91E-4125-9643-67FE1FEEB4CB}"/>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166</c:v>
                </c:pt>
                <c:pt idx="1">
                  <c:v>8</c:v>
                </c:pt>
                <c:pt idx="2">
                  <c:v>2</c:v>
                </c:pt>
              </c:numCache>
            </c:numRef>
          </c:val>
          <c:extLst>
            <c:ext xmlns:c16="http://schemas.microsoft.com/office/drawing/2014/chart" uri="{C3380CC4-5D6E-409C-BE32-E72D297353CC}">
              <c16:uniqueId val="{00000010-D91E-4125-9643-67FE1FEEB4CB}"/>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8DC-4860-BD35-0ACEB9D4AE9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8DC-4860-BD35-0ACEB9D4AE9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8DC-4860-BD35-0ACEB9D4AE9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8DC-4860-BD35-0ACEB9D4AE9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8DC-4860-BD35-0ACEB9D4AE9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8DC-4860-BD35-0ACEB9D4AE9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8DC-4860-BD35-0ACEB9D4AE9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D8DC-4860-BD35-0ACEB9D4AE9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9</c:v>
                </c:pt>
                <c:pt idx="1">
                  <c:v>4</c:v>
                </c:pt>
                <c:pt idx="2">
                  <c:v>1</c:v>
                </c:pt>
              </c:numCache>
            </c:numRef>
          </c:val>
          <c:extLst>
            <c:ext xmlns:c16="http://schemas.microsoft.com/office/drawing/2014/chart" uri="{C3380CC4-5D6E-409C-BE32-E72D297353CC}">
              <c16:uniqueId val="{00000010-D8DC-4860-BD35-0ACEB9D4AE99}"/>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7D9-4F25-A2D6-58AF84D01F5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7D9-4F25-A2D6-58AF84D01F5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7D9-4F25-A2D6-58AF84D01F5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7D9-4F25-A2D6-58AF84D01F5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7D9-4F25-A2D6-58AF84D01F5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7D9-4F25-A2D6-58AF84D01F5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7D9-4F25-A2D6-58AF84D01F5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37D9-4F25-A2D6-58AF84D01F5F}"/>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200</c:v>
                </c:pt>
                <c:pt idx="2">
                  <c:v>2</c:v>
                </c:pt>
              </c:numCache>
            </c:numRef>
          </c:val>
          <c:extLst>
            <c:ext xmlns:c16="http://schemas.microsoft.com/office/drawing/2014/chart" uri="{C3380CC4-5D6E-409C-BE32-E72D297353CC}">
              <c16:uniqueId val="{00000010-37D9-4F25-A2D6-58AF84D01F5F}"/>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A88-4D3F-942F-9E5D34D8F0C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A88-4D3F-942F-9E5D34D8F0C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A88-4D3F-942F-9E5D34D8F0C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A88-4D3F-942F-9E5D34D8F0C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A88-4D3F-942F-9E5D34D8F0CA}"/>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A88-4D3F-942F-9E5D34D8F0C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A88-4D3F-942F-9E5D34D8F0CA}"/>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A88-4D3F-942F-9E5D34D8F0CA}"/>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4</c:v>
                </c:pt>
                <c:pt idx="1">
                  <c:v>1</c:v>
                </c:pt>
              </c:numCache>
            </c:numRef>
          </c:val>
          <c:extLst>
            <c:ext xmlns:c16="http://schemas.microsoft.com/office/drawing/2014/chart" uri="{C3380CC4-5D6E-409C-BE32-E72D297353CC}">
              <c16:uniqueId val="{00000010-7A88-4D3F-942F-9E5D34D8F0CA}"/>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F64-4E53-BED4-23114F9432D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F64-4E53-BED4-23114F9432D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F64-4E53-BED4-23114F9432D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F64-4E53-BED4-23114F9432D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F64-4E53-BED4-23114F9432D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F64-4E53-BED4-23114F9432D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F64-4E53-BED4-23114F9432D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F64-4E53-BED4-23114F9432D4}"/>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52</c:v>
                </c:pt>
                <c:pt idx="1">
                  <c:v>15</c:v>
                </c:pt>
              </c:numCache>
            </c:numRef>
          </c:val>
          <c:extLst>
            <c:ext xmlns:c16="http://schemas.microsoft.com/office/drawing/2014/chart" uri="{C3380CC4-5D6E-409C-BE32-E72D297353CC}">
              <c16:uniqueId val="{00000010-BF64-4E53-BED4-23114F9432D4}"/>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(003).xlsx]Flow Profile!PivotTable1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Mode Choice Flow Profile</a:t>
            </a:r>
          </a:p>
        </c:rich>
      </c:tx>
      <c:layout>
        <c:manualLayout>
          <c:xMode val="edge"/>
          <c:yMode val="edge"/>
          <c:x val="0.37607110877593181"/>
          <c:y val="4.59558823529411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3877677454406345E-2"/>
          <c:y val="0.14197326749564723"/>
          <c:w val="0.90495621878295718"/>
          <c:h val="0.65452640904574011"/>
        </c:manualLayout>
      </c:layout>
      <c:lineChart>
        <c:grouping val="standard"/>
        <c:varyColors val="0"/>
        <c:ser>
          <c:idx val="0"/>
          <c:order val="0"/>
          <c:tx>
            <c:strRef>
              <c:f>'Flow Profile'!$B$6</c:f>
              <c:strCache>
                <c:ptCount val="1"/>
                <c:pt idx="0">
                  <c:v>CAR</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Profile'!$B$7:$B$31</c:f>
              <c:numCache>
                <c:formatCode>General</c:formatCode>
                <c:ptCount val="24"/>
                <c:pt idx="4">
                  <c:v>5</c:v>
                </c:pt>
                <c:pt idx="5">
                  <c:v>7</c:v>
                </c:pt>
                <c:pt idx="6">
                  <c:v>6</c:v>
                </c:pt>
                <c:pt idx="7">
                  <c:v>7</c:v>
                </c:pt>
                <c:pt idx="8">
                  <c:v>6</c:v>
                </c:pt>
                <c:pt idx="9">
                  <c:v>7</c:v>
                </c:pt>
                <c:pt idx="10">
                  <c:v>12</c:v>
                </c:pt>
                <c:pt idx="11">
                  <c:v>8</c:v>
                </c:pt>
                <c:pt idx="12">
                  <c:v>7</c:v>
                </c:pt>
                <c:pt idx="13">
                  <c:v>7</c:v>
                </c:pt>
                <c:pt idx="14">
                  <c:v>6</c:v>
                </c:pt>
                <c:pt idx="15">
                  <c:v>6</c:v>
                </c:pt>
                <c:pt idx="16">
                  <c:v>8</c:v>
                </c:pt>
                <c:pt idx="17">
                  <c:v>6</c:v>
                </c:pt>
                <c:pt idx="18">
                  <c:v>6</c:v>
                </c:pt>
                <c:pt idx="19">
                  <c:v>8</c:v>
                </c:pt>
                <c:pt idx="20">
                  <c:v>12</c:v>
                </c:pt>
                <c:pt idx="21">
                  <c:v>15</c:v>
                </c:pt>
                <c:pt idx="22">
                  <c:v>5</c:v>
                </c:pt>
                <c:pt idx="23">
                  <c:v>6</c:v>
                </c:pt>
              </c:numCache>
            </c:numRef>
          </c:val>
          <c:smooth val="0"/>
          <c:extLst>
            <c:ext xmlns:c16="http://schemas.microsoft.com/office/drawing/2014/chart" uri="{C3380CC4-5D6E-409C-BE32-E72D297353CC}">
              <c16:uniqueId val="{00000000-2F56-4AF9-B7D7-05600596F122}"/>
            </c:ext>
          </c:extLst>
        </c:ser>
        <c:ser>
          <c:idx val="1"/>
          <c:order val="1"/>
          <c:tx>
            <c:strRef>
              <c:f>'Flow Profile'!$C$6</c:f>
              <c:strCache>
                <c:ptCount val="1"/>
                <c:pt idx="0">
                  <c:v>PED</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Profile'!$C$7:$C$31</c:f>
              <c:numCache>
                <c:formatCode>General</c:formatCode>
                <c:ptCount val="24"/>
                <c:pt idx="5">
                  <c:v>1</c:v>
                </c:pt>
                <c:pt idx="6">
                  <c:v>1</c:v>
                </c:pt>
                <c:pt idx="7">
                  <c:v>1</c:v>
                </c:pt>
                <c:pt idx="8">
                  <c:v>3</c:v>
                </c:pt>
                <c:pt idx="9">
                  <c:v>1</c:v>
                </c:pt>
                <c:pt idx="10">
                  <c:v>2</c:v>
                </c:pt>
                <c:pt idx="11">
                  <c:v>2</c:v>
                </c:pt>
                <c:pt idx="14">
                  <c:v>1</c:v>
                </c:pt>
                <c:pt idx="15">
                  <c:v>1</c:v>
                </c:pt>
                <c:pt idx="16">
                  <c:v>3</c:v>
                </c:pt>
                <c:pt idx="17">
                  <c:v>2</c:v>
                </c:pt>
                <c:pt idx="18">
                  <c:v>1</c:v>
                </c:pt>
                <c:pt idx="19">
                  <c:v>7</c:v>
                </c:pt>
                <c:pt idx="20">
                  <c:v>5</c:v>
                </c:pt>
                <c:pt idx="21">
                  <c:v>2</c:v>
                </c:pt>
                <c:pt idx="22">
                  <c:v>3</c:v>
                </c:pt>
                <c:pt idx="23">
                  <c:v>3</c:v>
                </c:pt>
              </c:numCache>
            </c:numRef>
          </c:val>
          <c:smooth val="0"/>
          <c:extLst>
            <c:ext xmlns:c16="http://schemas.microsoft.com/office/drawing/2014/chart" uri="{C3380CC4-5D6E-409C-BE32-E72D297353CC}">
              <c16:uniqueId val="{00000001-2F56-4AF9-B7D7-05600596F122}"/>
            </c:ext>
          </c:extLst>
        </c:ser>
        <c:ser>
          <c:idx val="2"/>
          <c:order val="2"/>
          <c:tx>
            <c:strRef>
              <c:f>'Flow Profile'!$D$6</c:f>
              <c:strCache>
                <c:ptCount val="1"/>
                <c:pt idx="0">
                  <c:v>CYCLE</c:v>
                </c:pt>
              </c:strCache>
            </c:strRef>
          </c:tx>
          <c:spPr>
            <a:ln w="31750" cap="rnd">
              <a:solidFill>
                <a:srgbClr val="92D050"/>
              </a:solidFill>
              <a:round/>
            </a:ln>
            <a:effectLst/>
          </c:spPr>
          <c:marker>
            <c:symbol val="circle"/>
            <c:size val="17"/>
            <c:spPr>
              <a:solidFill>
                <a:srgbClr val="92D050"/>
              </a:solidFill>
              <a:ln>
                <a:solidFill>
                  <a:srgbClr val="92D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Profile'!$D$7:$D$31</c:f>
              <c:numCache>
                <c:formatCode>General</c:formatCode>
                <c:ptCount val="24"/>
                <c:pt idx="12">
                  <c:v>1</c:v>
                </c:pt>
                <c:pt idx="22">
                  <c:v>1</c:v>
                </c:pt>
              </c:numCache>
            </c:numRef>
          </c:val>
          <c:smooth val="0"/>
          <c:extLst>
            <c:ext xmlns:c16="http://schemas.microsoft.com/office/drawing/2014/chart" uri="{C3380CC4-5D6E-409C-BE32-E72D297353CC}">
              <c16:uniqueId val="{00000002-2F56-4AF9-B7D7-05600596F122}"/>
            </c:ext>
          </c:extLst>
        </c:ser>
        <c:ser>
          <c:idx val="3"/>
          <c:order val="3"/>
          <c:tx>
            <c:strRef>
              <c:f>'Flow Profile'!$E$6</c:f>
              <c:strCache>
                <c:ptCount val="1"/>
                <c:pt idx="0">
                  <c:v>TAXI</c:v>
                </c:pt>
              </c:strCache>
            </c:strRef>
          </c:tx>
          <c:spPr>
            <a:ln w="31750" cap="rnd">
              <a:solidFill>
                <a:srgbClr val="FF0000"/>
              </a:solidFill>
              <a:round/>
            </a:ln>
            <a:effectLst/>
          </c:spPr>
          <c:marker>
            <c:symbol val="circle"/>
            <c:size val="17"/>
            <c:spPr>
              <a:solidFill>
                <a:srgbClr val="FF0000"/>
              </a:solidFill>
              <a:ln>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Profile'!$E$7:$E$31</c:f>
              <c:numCache>
                <c:formatCode>General</c:formatCode>
                <c:ptCount val="24"/>
              </c:numCache>
            </c:numRef>
          </c:val>
          <c:smooth val="0"/>
          <c:extLst>
            <c:ext xmlns:c16="http://schemas.microsoft.com/office/drawing/2014/chart" uri="{C3380CC4-5D6E-409C-BE32-E72D297353CC}">
              <c16:uniqueId val="{00000003-2F56-4AF9-B7D7-05600596F122}"/>
            </c:ext>
          </c:extLst>
        </c:ser>
        <c:ser>
          <c:idx val="4"/>
          <c:order val="4"/>
          <c:tx>
            <c:strRef>
              <c:f>'Flow Profile'!$F$6</c:f>
              <c:strCache>
                <c:ptCount val="1"/>
                <c:pt idx="0">
                  <c:v>MOTORBIKE</c:v>
                </c:pt>
              </c:strCache>
            </c:strRef>
          </c:tx>
          <c:spPr>
            <a:ln w="31750" cap="rnd">
              <a:solidFill>
                <a:schemeClr val="accent4"/>
              </a:solidFill>
              <a:round/>
            </a:ln>
            <a:effectLst/>
          </c:spPr>
          <c:marker>
            <c:symbol val="circle"/>
            <c:size val="17"/>
            <c:spPr>
              <a:solidFill>
                <a:schemeClr val="accent4"/>
              </a:solidFill>
              <a:ln>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Profile'!$F$7:$F$31</c:f>
              <c:numCache>
                <c:formatCode>General</c:formatCode>
                <c:ptCount val="24"/>
              </c:numCache>
            </c:numRef>
          </c:val>
          <c:smooth val="0"/>
          <c:extLst>
            <c:ext xmlns:c16="http://schemas.microsoft.com/office/drawing/2014/chart" uri="{C3380CC4-5D6E-409C-BE32-E72D297353CC}">
              <c16:uniqueId val="{00000004-2F56-4AF9-B7D7-05600596F122}"/>
            </c:ext>
          </c:extLst>
        </c:ser>
        <c:ser>
          <c:idx val="5"/>
          <c:order val="5"/>
          <c:tx>
            <c:strRef>
              <c:f>'Flow Profile'!$G$6</c:f>
              <c:strCache>
                <c:ptCount val="1"/>
                <c:pt idx="0">
                  <c:v>BUS PAS</c:v>
                </c:pt>
              </c:strCache>
            </c:strRef>
          </c:tx>
          <c:spPr>
            <a:ln w="31750" cap="rnd">
              <a:solidFill>
                <a:srgbClr val="7030A0"/>
              </a:solidFill>
              <a:round/>
            </a:ln>
            <a:effectLst/>
          </c:spPr>
          <c:marker>
            <c:symbol val="circle"/>
            <c:size val="17"/>
            <c:spPr>
              <a:solidFill>
                <a:srgbClr val="7030A0"/>
              </a:solidFill>
              <a:ln>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Profile'!$G$7:$G$31</c:f>
              <c:numCache>
                <c:formatCode>General</c:formatCode>
                <c:ptCount val="24"/>
              </c:numCache>
            </c:numRef>
          </c:val>
          <c:smooth val="0"/>
          <c:extLst>
            <c:ext xmlns:c16="http://schemas.microsoft.com/office/drawing/2014/chart" uri="{C3380CC4-5D6E-409C-BE32-E72D297353CC}">
              <c16:uniqueId val="{00000005-2F56-4AF9-B7D7-05600596F122}"/>
            </c:ext>
          </c:extLst>
        </c:ser>
        <c:ser>
          <c:idx val="6"/>
          <c:order val="6"/>
          <c:tx>
            <c:strRef>
              <c:f>'Flow Profile'!$H$6</c:f>
              <c:strCache>
                <c:ptCount val="1"/>
                <c:pt idx="0">
                  <c:v>LGV's</c:v>
                </c:pt>
              </c:strCache>
            </c:strRef>
          </c:tx>
          <c:spPr>
            <a:ln w="31750" cap="rnd">
              <a:solidFill>
                <a:schemeClr val="accent1">
                  <a:lumMod val="60000"/>
                </a:schemeClr>
              </a:solidFill>
              <a:round/>
            </a:ln>
            <a:effectLst/>
          </c:spPr>
          <c:marker>
            <c:symbol val="circle"/>
            <c:size val="17"/>
            <c:spPr>
              <a:solidFill>
                <a:schemeClr val="accent1">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Profile'!$H$7:$H$31</c:f>
              <c:numCache>
                <c:formatCode>General</c:formatCode>
                <c:ptCount val="24"/>
              </c:numCache>
            </c:numRef>
          </c:val>
          <c:smooth val="0"/>
          <c:extLst>
            <c:ext xmlns:c16="http://schemas.microsoft.com/office/drawing/2014/chart" uri="{C3380CC4-5D6E-409C-BE32-E72D297353CC}">
              <c16:uniqueId val="{00000006-2F56-4AF9-B7D7-05600596F122}"/>
            </c:ext>
          </c:extLst>
        </c:ser>
        <c:ser>
          <c:idx val="7"/>
          <c:order val="7"/>
          <c:tx>
            <c:strRef>
              <c:f>'Flow Profile'!$I$6</c:f>
              <c:strCache>
                <c:ptCount val="1"/>
                <c:pt idx="0">
                  <c:v>OGV's</c:v>
                </c:pt>
              </c:strCache>
            </c:strRef>
          </c:tx>
          <c:spPr>
            <a:ln w="31750" cap="rnd">
              <a:solidFill>
                <a:schemeClr val="accent2">
                  <a:lumMod val="60000"/>
                </a:schemeClr>
              </a:solidFill>
              <a:round/>
            </a:ln>
            <a:effectLst/>
          </c:spPr>
          <c:marker>
            <c:symbol val="circle"/>
            <c:size val="17"/>
            <c:spPr>
              <a:solidFill>
                <a:schemeClr val="accent2">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Profile'!$I$7:$I$31</c:f>
              <c:numCache>
                <c:formatCode>General</c:formatCode>
                <c:ptCount val="24"/>
              </c:numCache>
            </c:numRef>
          </c:val>
          <c:smooth val="0"/>
          <c:extLst>
            <c:ext xmlns:c16="http://schemas.microsoft.com/office/drawing/2014/chart" uri="{C3380CC4-5D6E-409C-BE32-E72D297353CC}">
              <c16:uniqueId val="{00000007-2F56-4AF9-B7D7-05600596F122}"/>
            </c:ext>
          </c:extLst>
        </c:ser>
        <c:dLbls>
          <c:dLblPos val="ctr"/>
          <c:showLegendKey val="0"/>
          <c:showVal val="1"/>
          <c:showCatName val="0"/>
          <c:showSerName val="0"/>
          <c:showPercent val="0"/>
          <c:showBubbleSize val="0"/>
        </c:dLbls>
        <c:marker val="1"/>
        <c:smooth val="0"/>
        <c:axId val="573518752"/>
        <c:axId val="573515472"/>
      </c:line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(003).xlsx]Person Trips by User!PivotTable1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Person Trips by User Type</a:t>
            </a:r>
          </a:p>
        </c:rich>
      </c:tx>
      <c:layout>
        <c:manualLayout>
          <c:xMode val="edge"/>
          <c:yMode val="edge"/>
          <c:x val="0.2476242080403277"/>
          <c:y val="2.51448893052685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00B0F0">
              <a:alpha val="85000"/>
            </a:srgbClr>
          </a:solidFill>
          <a:ln w="9525" cap="flat" cmpd="sng" algn="ctr">
            <a:solidFill>
              <a:srgbClr val="00B0F0">
                <a:alpha val="50000"/>
              </a:srgbClr>
            </a:solidFill>
            <a:round/>
          </a:ln>
          <a:effectLst/>
        </c:spPr>
        <c:marker>
          <c:symbol val="circle"/>
          <c:size val="17"/>
          <c:spPr>
            <a:solidFill>
              <a:schemeClr val="accent5"/>
            </a:solidFill>
            <a:ln>
              <a:noFill/>
            </a:ln>
            <a:effectLst/>
          </c:spPr>
        </c:marker>
      </c:pivotFmt>
      <c:pivotFmt>
        <c:idx val="45"/>
        <c:spPr>
          <a:solidFill>
            <a:srgbClr val="C00000">
              <a:alpha val="85000"/>
            </a:srgbClr>
          </a:solidFill>
          <a:ln w="9525" cap="flat" cmpd="sng" algn="ctr">
            <a:solidFill>
              <a:srgbClr val="C00000">
                <a:alpha val="50000"/>
              </a:srgbClr>
            </a:solidFill>
            <a:round/>
          </a:ln>
          <a:effectLst/>
        </c:spPr>
        <c:marker>
          <c:symbol val="circle"/>
          <c:size val="17"/>
          <c:spPr>
            <a:solidFill>
              <a:schemeClr val="accent4"/>
            </a:solidFill>
            <a:ln>
              <a:noFill/>
            </a:ln>
            <a:effectLst/>
          </c:spPr>
        </c:marker>
      </c:pivotFmt>
      <c:pivotFmt>
        <c:idx val="46"/>
        <c:spPr>
          <a:solidFill>
            <a:srgbClr val="7030A0">
              <a:alpha val="85000"/>
            </a:srgbClr>
          </a:solidFill>
          <a:ln w="9525" cap="flat" cmpd="sng" algn="ctr">
            <a:solidFill>
              <a:srgbClr val="7030A0"/>
            </a:solidFill>
            <a:round/>
          </a:ln>
          <a:effectLst/>
        </c:spPr>
        <c:marker>
          <c:symbol val="circle"/>
          <c:size val="17"/>
          <c:spPr>
            <a:solidFill>
              <a:srgbClr val="92D050"/>
            </a:solidFill>
            <a:ln>
              <a:solidFill>
                <a:srgbClr val="92D050"/>
              </a:solidFill>
            </a:ln>
            <a:effectLst/>
          </c:spPr>
        </c:marker>
      </c:pivotFmt>
      <c:pivotFmt>
        <c:idx val="47"/>
        <c:spPr>
          <a:solidFill>
            <a:schemeClr val="accent4">
              <a:alpha val="85000"/>
            </a:schemeClr>
          </a:solidFill>
          <a:ln w="9525" cap="flat" cmpd="sng" algn="ctr">
            <a:solidFill>
              <a:schemeClr val="accent4"/>
            </a:solidFill>
            <a:round/>
          </a:ln>
          <a:effectLst/>
        </c:spPr>
        <c:marker>
          <c:symbol val="circle"/>
          <c:size val="17"/>
          <c:spPr>
            <a:solidFill>
              <a:srgbClr val="FF0000"/>
            </a:solidFill>
            <a:ln>
              <a:solidFill>
                <a:srgbClr val="FF0000"/>
              </a:solidFill>
            </a:ln>
            <a:effectLst/>
          </c:spPr>
        </c:marker>
      </c:pivotFmt>
      <c:pivotFmt>
        <c:idx val="48"/>
        <c:spPr>
          <a:solidFill>
            <a:srgbClr val="92D050">
              <a:alpha val="85000"/>
            </a:srgbClr>
          </a:solidFill>
          <a:ln w="9525" cap="flat" cmpd="sng" algn="ctr">
            <a:solidFill>
              <a:srgbClr val="92D050"/>
            </a:solidFill>
            <a:round/>
          </a:ln>
          <a:effectLst/>
        </c:spPr>
        <c:marker>
          <c:symbol val="circle"/>
          <c:size val="17"/>
          <c:spPr>
            <a:solidFill>
              <a:schemeClr val="accent4"/>
            </a:solidFill>
            <a:ln>
              <a:solidFill>
                <a:schemeClr val="accent4"/>
              </a:solidFill>
            </a:ln>
            <a:effectLst/>
          </c:spPr>
        </c:marker>
      </c:pivotFmt>
      <c:pivotFmt>
        <c:idx val="49"/>
        <c:spPr>
          <a:solidFill>
            <a:srgbClr val="92D050">
              <a:alpha val="85000"/>
            </a:srgbClr>
          </a:solidFill>
          <a:ln w="9525" cap="flat" cmpd="sng" algn="ctr">
            <a:solidFill>
              <a:srgbClr val="92D050"/>
            </a:solidFill>
            <a:round/>
          </a:ln>
          <a:effectLst/>
        </c:spPr>
        <c:marker>
          <c:symbol val="none"/>
        </c:marker>
      </c:pivotFmt>
      <c:pivotFmt>
        <c:idx val="50"/>
        <c:spPr>
          <a:solidFill>
            <a:schemeClr val="accent4">
              <a:alpha val="85000"/>
            </a:schemeClr>
          </a:solidFill>
          <a:ln w="9525" cap="flat" cmpd="sng" algn="ctr">
            <a:solidFill>
              <a:schemeClr val="accent4"/>
            </a:solidFill>
            <a:round/>
          </a:ln>
          <a:effectLst/>
        </c:spPr>
        <c:marker>
          <c:symbol val="none"/>
        </c:marker>
      </c:pivotFmt>
      <c:pivotFmt>
        <c:idx val="51"/>
        <c:spPr>
          <a:solidFill>
            <a:srgbClr val="7030A0">
              <a:alpha val="85000"/>
            </a:srgbClr>
          </a:solidFill>
          <a:ln w="9525" cap="flat" cmpd="sng" algn="ctr">
            <a:solidFill>
              <a:srgbClr val="7030A0"/>
            </a:solidFill>
            <a:round/>
          </a:ln>
          <a:effectLst/>
        </c:spPr>
        <c:marker>
          <c:symbol val="none"/>
        </c:marker>
      </c:pivotFmt>
      <c:pivotFmt>
        <c:idx val="52"/>
        <c:spPr>
          <a:solidFill>
            <a:srgbClr val="C00000">
              <a:alpha val="85000"/>
            </a:srgbClr>
          </a:solidFill>
          <a:ln w="9525" cap="flat" cmpd="sng" algn="ctr">
            <a:solidFill>
              <a:srgbClr val="C00000">
                <a:alpha val="50000"/>
              </a:srgbClr>
            </a:solidFill>
            <a:round/>
          </a:ln>
          <a:effectLst/>
        </c:spPr>
        <c:marker>
          <c:symbol val="none"/>
        </c:marker>
      </c:pivotFmt>
      <c:pivotFmt>
        <c:idx val="53"/>
        <c:spPr>
          <a:solidFill>
            <a:srgbClr val="00B0F0">
              <a:alpha val="85000"/>
            </a:srgbClr>
          </a:solidFill>
          <a:ln w="9525" cap="flat" cmpd="sng" algn="ctr">
            <a:solidFill>
              <a:srgbClr val="00B0F0">
                <a:alpha val="50000"/>
              </a:srgbClr>
            </a:solidFill>
            <a:round/>
          </a:ln>
          <a:effectLst/>
        </c:spPr>
        <c:marker>
          <c:symbol val="none"/>
        </c:marker>
      </c:pivotFmt>
      <c:pivotFmt>
        <c:idx val="54"/>
        <c:spPr>
          <a:solidFill>
            <a:srgbClr val="92D050">
              <a:alpha val="85000"/>
            </a:srgbClr>
          </a:solidFill>
          <a:ln w="9525" cap="flat" cmpd="sng" algn="ctr">
            <a:solidFill>
              <a:srgbClr val="92D050"/>
            </a:solidFill>
            <a:round/>
          </a:ln>
          <a:effectLst/>
        </c:spPr>
        <c:marker>
          <c:symbol val="none"/>
        </c:marker>
      </c:pivotFmt>
      <c:pivotFmt>
        <c:idx val="55"/>
        <c:spPr>
          <a:solidFill>
            <a:schemeClr val="accent4">
              <a:alpha val="85000"/>
            </a:schemeClr>
          </a:solidFill>
          <a:ln w="9525" cap="flat" cmpd="sng" algn="ctr">
            <a:solidFill>
              <a:schemeClr val="accent4"/>
            </a:solidFill>
            <a:round/>
          </a:ln>
          <a:effectLst/>
        </c:spPr>
        <c:marker>
          <c:symbol val="none"/>
        </c:marker>
      </c:pivotFmt>
      <c:pivotFmt>
        <c:idx val="56"/>
        <c:spPr>
          <a:solidFill>
            <a:srgbClr val="7030A0">
              <a:alpha val="85000"/>
            </a:srgbClr>
          </a:solidFill>
          <a:ln w="9525" cap="flat" cmpd="sng" algn="ctr">
            <a:solidFill>
              <a:srgbClr val="7030A0"/>
            </a:solidFill>
            <a:round/>
          </a:ln>
          <a:effectLst/>
        </c:spPr>
        <c:marker>
          <c:symbol val="none"/>
        </c:marker>
      </c:pivotFmt>
      <c:pivotFmt>
        <c:idx val="57"/>
        <c:spPr>
          <a:solidFill>
            <a:srgbClr val="C00000">
              <a:alpha val="85000"/>
            </a:srgbClr>
          </a:solidFill>
          <a:ln w="9525" cap="flat" cmpd="sng" algn="ctr">
            <a:solidFill>
              <a:srgbClr val="C00000">
                <a:alpha val="50000"/>
              </a:srgb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00B0F0">
              <a:alpha val="85000"/>
            </a:srgbClr>
          </a:solidFill>
          <a:ln w="9525" cap="flat" cmpd="sng" algn="ctr">
            <a:solidFill>
              <a:srgbClr val="00B0F0">
                <a:alpha val="50000"/>
              </a:srgbClr>
            </a:solidFill>
            <a:round/>
          </a:ln>
          <a:effectLst/>
        </c:spPr>
        <c:marker>
          <c:symbol val="none"/>
        </c:marker>
      </c:pivotFmt>
      <c:pivotFmt>
        <c:idx val="59"/>
        <c:spPr>
          <a:solidFill>
            <a:srgbClr val="92D050">
              <a:alpha val="85000"/>
            </a:srgbClr>
          </a:solidFill>
          <a:ln w="9525" cap="flat" cmpd="sng" algn="ctr">
            <a:solidFill>
              <a:srgbClr val="92D050"/>
            </a:solidFill>
            <a:round/>
          </a:ln>
          <a:effectLst/>
        </c:spPr>
        <c:marker>
          <c:symbol val="none"/>
        </c:marker>
      </c:pivotFmt>
      <c:pivotFmt>
        <c:idx val="60"/>
        <c:spPr>
          <a:solidFill>
            <a:schemeClr val="accent4">
              <a:alpha val="85000"/>
            </a:schemeClr>
          </a:solidFill>
          <a:ln w="9525" cap="flat" cmpd="sng" algn="ctr">
            <a:solidFill>
              <a:schemeClr val="accent4"/>
            </a:solidFill>
            <a:round/>
          </a:ln>
          <a:effectLst/>
        </c:spPr>
        <c:marker>
          <c:symbol val="none"/>
        </c:marker>
      </c:pivotFmt>
      <c:pivotFmt>
        <c:idx val="61"/>
        <c:spPr>
          <a:solidFill>
            <a:srgbClr val="7030A0">
              <a:alpha val="85000"/>
            </a:srgbClr>
          </a:solidFill>
          <a:ln w="9525" cap="flat" cmpd="sng" algn="ctr">
            <a:solidFill>
              <a:srgbClr val="7030A0"/>
            </a:solidFill>
            <a:round/>
          </a:ln>
          <a:effectLst/>
        </c:spPr>
        <c:marker>
          <c:symbol val="none"/>
        </c:marker>
      </c:pivotFmt>
      <c:pivotFmt>
        <c:idx val="62"/>
        <c:spPr>
          <a:solidFill>
            <a:srgbClr val="00B0F0">
              <a:alpha val="85000"/>
            </a:srgbClr>
          </a:solidFill>
          <a:ln w="9525" cap="flat" cmpd="sng" algn="ctr">
            <a:solidFill>
              <a:srgbClr val="00B0F0">
                <a:alpha val="50000"/>
              </a:srgbClr>
            </a:solidFill>
            <a:round/>
          </a:ln>
          <a:effectLst/>
        </c:spPr>
        <c:marker>
          <c:symbol val="none"/>
        </c:marker>
      </c:pivotFmt>
      <c:pivotFmt>
        <c:idx val="63"/>
        <c:spPr>
          <a:solidFill>
            <a:srgbClr val="92D050">
              <a:alpha val="85000"/>
            </a:srgbClr>
          </a:solidFill>
          <a:ln w="9525" cap="flat" cmpd="sng" algn="ctr">
            <a:solidFill>
              <a:srgbClr val="92D050"/>
            </a:solidFill>
            <a:round/>
          </a:ln>
          <a:effectLst/>
        </c:spPr>
        <c:marker>
          <c:symbol val="none"/>
        </c:marker>
      </c:pivotFmt>
      <c:pivotFmt>
        <c:idx val="64"/>
        <c:spPr>
          <a:solidFill>
            <a:schemeClr val="accent4">
              <a:alpha val="85000"/>
            </a:schemeClr>
          </a:solidFill>
          <a:ln w="9525" cap="flat" cmpd="sng" algn="ctr">
            <a:solidFill>
              <a:schemeClr val="accent4"/>
            </a:solidFill>
            <a:round/>
          </a:ln>
          <a:effectLst/>
        </c:spPr>
        <c:marker>
          <c:symbol val="none"/>
        </c:marker>
      </c:pivotFmt>
      <c:pivotFmt>
        <c:idx val="65"/>
        <c:spPr>
          <a:solidFill>
            <a:srgbClr val="7030A0">
              <a:alpha val="85000"/>
            </a:srgbClr>
          </a:solidFill>
          <a:ln w="9525" cap="flat" cmpd="sng" algn="ctr">
            <a:solidFill>
              <a:srgbClr val="7030A0"/>
            </a:solidFill>
            <a:round/>
          </a:ln>
          <a:effectLst/>
        </c:spPr>
        <c:marker>
          <c:symbol val="none"/>
        </c:marker>
      </c:pivotFmt>
      <c:pivotFmt>
        <c:idx val="66"/>
        <c:spPr>
          <a:solidFill>
            <a:srgbClr val="00B0F0">
              <a:alpha val="85000"/>
            </a:srgbClr>
          </a:solidFill>
          <a:ln w="9525" cap="flat" cmpd="sng" algn="ctr">
            <a:solidFill>
              <a:srgbClr val="00B0F0">
                <a:alpha val="50000"/>
              </a:srgbClr>
            </a:solidFill>
            <a:round/>
          </a:ln>
          <a:effectLst/>
        </c:spPr>
        <c:marker>
          <c:symbol val="none"/>
        </c:marker>
      </c:pivotFmt>
    </c:pivotFmts>
    <c:plotArea>
      <c:layout>
        <c:manualLayout>
          <c:layoutTarget val="inner"/>
          <c:xMode val="edge"/>
          <c:yMode val="edge"/>
          <c:x val="3.4809134937554297E-2"/>
          <c:y val="0.1091863404123098"/>
          <c:w val="0.83856206732547689"/>
          <c:h val="0.72010025780223086"/>
        </c:manualLayout>
      </c:layout>
      <c:barChart>
        <c:barDir val="col"/>
        <c:grouping val="stacked"/>
        <c:varyColors val="0"/>
        <c:ser>
          <c:idx val="0"/>
          <c:order val="0"/>
          <c:tx>
            <c:strRef>
              <c:f>'Person Trips by User'!$B$6:$B$7</c:f>
              <c:strCache>
                <c:ptCount val="1"/>
                <c:pt idx="0">
                  <c:v>Work-Live</c:v>
                </c:pt>
              </c:strCache>
            </c:strRef>
          </c:tx>
          <c:spPr>
            <a:solidFill>
              <a:srgbClr val="92D050">
                <a:alpha val="85000"/>
              </a:srgbClr>
            </a:solidFill>
            <a:ln w="9525" cap="flat" cmpd="sng" algn="ctr">
              <a:solidFill>
                <a:srgbClr val="92D05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User'!$B$8:$B$32</c:f>
              <c:numCache>
                <c:formatCode>General</c:formatCode>
                <c:ptCount val="24"/>
              </c:numCache>
            </c:numRef>
          </c:val>
          <c:extLst>
            <c:ext xmlns:c16="http://schemas.microsoft.com/office/drawing/2014/chart" uri="{C3380CC4-5D6E-409C-BE32-E72D297353CC}">
              <c16:uniqueId val="{00000000-B664-4F77-AE2C-8009929E2FFC}"/>
            </c:ext>
          </c:extLst>
        </c:ser>
        <c:ser>
          <c:idx val="1"/>
          <c:order val="1"/>
          <c:tx>
            <c:strRef>
              <c:f>'Person Trips by User'!$C$6:$C$7</c:f>
              <c:strCache>
                <c:ptCount val="1"/>
                <c:pt idx="0">
                  <c:v>Work</c:v>
                </c:pt>
              </c:strCache>
            </c:strRef>
          </c:tx>
          <c:spPr>
            <a:solidFill>
              <a:schemeClr val="accent4">
                <a:alpha val="85000"/>
              </a:schemeClr>
            </a:solidFill>
            <a:ln w="9525" cap="flat" cmpd="sng" algn="ctr">
              <a:solidFill>
                <a:schemeClr val="accent4"/>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User'!$C$8:$C$32</c:f>
              <c:numCache>
                <c:formatCode>General</c:formatCode>
                <c:ptCount val="24"/>
                <c:pt idx="4">
                  <c:v>3</c:v>
                </c:pt>
                <c:pt idx="6">
                  <c:v>2</c:v>
                </c:pt>
                <c:pt idx="8">
                  <c:v>1</c:v>
                </c:pt>
                <c:pt idx="10">
                  <c:v>2</c:v>
                </c:pt>
                <c:pt idx="11">
                  <c:v>2</c:v>
                </c:pt>
                <c:pt idx="12">
                  <c:v>8</c:v>
                </c:pt>
                <c:pt idx="14">
                  <c:v>4</c:v>
                </c:pt>
                <c:pt idx="15">
                  <c:v>4</c:v>
                </c:pt>
                <c:pt idx="16">
                  <c:v>1</c:v>
                </c:pt>
                <c:pt idx="17">
                  <c:v>2</c:v>
                </c:pt>
                <c:pt idx="18">
                  <c:v>2</c:v>
                </c:pt>
                <c:pt idx="19">
                  <c:v>1</c:v>
                </c:pt>
                <c:pt idx="20">
                  <c:v>4</c:v>
                </c:pt>
                <c:pt idx="21">
                  <c:v>5</c:v>
                </c:pt>
                <c:pt idx="22">
                  <c:v>2</c:v>
                </c:pt>
              </c:numCache>
            </c:numRef>
          </c:val>
          <c:extLst>
            <c:ext xmlns:c16="http://schemas.microsoft.com/office/drawing/2014/chart" uri="{C3380CC4-5D6E-409C-BE32-E72D297353CC}">
              <c16:uniqueId val="{00000001-B664-4F77-AE2C-8009929E2FFC}"/>
            </c:ext>
          </c:extLst>
        </c:ser>
        <c:ser>
          <c:idx val="2"/>
          <c:order val="2"/>
          <c:tx>
            <c:strRef>
              <c:f>'Person Trips by User'!$D$6:$D$7</c:f>
              <c:strCache>
                <c:ptCount val="1"/>
                <c:pt idx="0">
                  <c:v>Visitor</c:v>
                </c:pt>
              </c:strCache>
            </c:strRef>
          </c:tx>
          <c:spPr>
            <a:solidFill>
              <a:srgbClr val="7030A0">
                <a:alpha val="85000"/>
              </a:srgbClr>
            </a:solidFill>
            <a:ln w="9525" cap="flat" cmpd="sng" algn="ctr">
              <a:solidFill>
                <a:srgbClr val="7030A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User'!$D$8:$D$32</c:f>
              <c:numCache>
                <c:formatCode>General</c:formatCode>
                <c:ptCount val="24"/>
                <c:pt idx="4">
                  <c:v>1</c:v>
                </c:pt>
                <c:pt idx="5">
                  <c:v>4</c:v>
                </c:pt>
                <c:pt idx="6">
                  <c:v>1</c:v>
                </c:pt>
                <c:pt idx="7">
                  <c:v>1</c:v>
                </c:pt>
                <c:pt idx="8">
                  <c:v>2</c:v>
                </c:pt>
                <c:pt idx="10">
                  <c:v>5</c:v>
                </c:pt>
                <c:pt idx="12">
                  <c:v>3</c:v>
                </c:pt>
                <c:pt idx="13">
                  <c:v>1</c:v>
                </c:pt>
                <c:pt idx="14">
                  <c:v>4</c:v>
                </c:pt>
                <c:pt idx="15">
                  <c:v>3</c:v>
                </c:pt>
                <c:pt idx="16">
                  <c:v>5</c:v>
                </c:pt>
                <c:pt idx="17">
                  <c:v>3</c:v>
                </c:pt>
                <c:pt idx="18">
                  <c:v>1</c:v>
                </c:pt>
                <c:pt idx="19">
                  <c:v>1</c:v>
                </c:pt>
                <c:pt idx="20">
                  <c:v>7</c:v>
                </c:pt>
                <c:pt idx="21">
                  <c:v>4</c:v>
                </c:pt>
              </c:numCache>
            </c:numRef>
          </c:val>
          <c:extLst>
            <c:ext xmlns:c16="http://schemas.microsoft.com/office/drawing/2014/chart" uri="{C3380CC4-5D6E-409C-BE32-E72D297353CC}">
              <c16:uniqueId val="{00000002-B664-4F77-AE2C-8009929E2FFC}"/>
            </c:ext>
          </c:extLst>
        </c:ser>
        <c:ser>
          <c:idx val="3"/>
          <c:order val="3"/>
          <c:tx>
            <c:strRef>
              <c:f>'Person Trips by User'!$E$6:$E$7</c:f>
              <c:strCache>
                <c:ptCount val="1"/>
                <c:pt idx="0">
                  <c:v>Live</c:v>
                </c:pt>
              </c:strCache>
            </c:strRef>
          </c:tx>
          <c:spPr>
            <a:solidFill>
              <a:srgbClr val="00B0F0">
                <a:alpha val="85000"/>
              </a:srgbClr>
            </a:solidFill>
            <a:ln w="9525" cap="flat" cmpd="sng" algn="ctr">
              <a:solidFill>
                <a:srgbClr val="00B0F0">
                  <a:alpha val="50000"/>
                </a:srgbClr>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User'!$E$8:$E$32</c:f>
              <c:numCache>
                <c:formatCode>General</c:formatCode>
                <c:ptCount val="24"/>
                <c:pt idx="3">
                  <c:v>1</c:v>
                </c:pt>
                <c:pt idx="4">
                  <c:v>7</c:v>
                </c:pt>
                <c:pt idx="5">
                  <c:v>9</c:v>
                </c:pt>
                <c:pt idx="6">
                  <c:v>8</c:v>
                </c:pt>
                <c:pt idx="7">
                  <c:v>9</c:v>
                </c:pt>
                <c:pt idx="8">
                  <c:v>7</c:v>
                </c:pt>
                <c:pt idx="9">
                  <c:v>3</c:v>
                </c:pt>
                <c:pt idx="10">
                  <c:v>18</c:v>
                </c:pt>
                <c:pt idx="11">
                  <c:v>7</c:v>
                </c:pt>
                <c:pt idx="12">
                  <c:v>2</c:v>
                </c:pt>
                <c:pt idx="13">
                  <c:v>3</c:v>
                </c:pt>
                <c:pt idx="14">
                  <c:v>3</c:v>
                </c:pt>
                <c:pt idx="15">
                  <c:v>8</c:v>
                </c:pt>
                <c:pt idx="16">
                  <c:v>9</c:v>
                </c:pt>
                <c:pt idx="17">
                  <c:v>7</c:v>
                </c:pt>
                <c:pt idx="18">
                  <c:v>11</c:v>
                </c:pt>
                <c:pt idx="19">
                  <c:v>28</c:v>
                </c:pt>
                <c:pt idx="20">
                  <c:v>12</c:v>
                </c:pt>
                <c:pt idx="21">
                  <c:v>12</c:v>
                </c:pt>
                <c:pt idx="22">
                  <c:v>9</c:v>
                </c:pt>
                <c:pt idx="23">
                  <c:v>13</c:v>
                </c:pt>
              </c:numCache>
            </c:numRef>
          </c:val>
          <c:extLst>
            <c:ext xmlns:c16="http://schemas.microsoft.com/office/drawing/2014/chart" uri="{C3380CC4-5D6E-409C-BE32-E72D297353CC}">
              <c16:uniqueId val="{00000003-B664-4F77-AE2C-8009929E2FFC}"/>
            </c:ext>
          </c:extLst>
        </c:ser>
        <c:dLbls>
          <c:showLegendKey val="0"/>
          <c:showVal val="0"/>
          <c:showCatName val="0"/>
          <c:showSerName val="0"/>
          <c:showPercent val="0"/>
          <c:showBubbleSize val="0"/>
        </c:dLbls>
        <c:gapWidth val="150"/>
        <c:overlap val="100"/>
        <c:axId val="573518752"/>
        <c:axId val="573515472"/>
      </c:bar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r"/>
      <c:layout>
        <c:manualLayout>
          <c:xMode val="edge"/>
          <c:yMode val="edge"/>
          <c:x val="0.89448050470964069"/>
          <c:y val="6.5578964621999511E-2"/>
          <c:w val="0.10551956173263577"/>
          <c:h val="0.372519034079354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(003).xlsx]Person Trips by User!PivotTable1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Person Trips by User Type</a:t>
            </a:r>
          </a:p>
        </c:rich>
      </c:tx>
      <c:layout>
        <c:manualLayout>
          <c:xMode val="edge"/>
          <c:yMode val="edge"/>
          <c:x val="0.2476242080403277"/>
          <c:y val="2.51448893052685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00B0F0">
              <a:alpha val="85000"/>
            </a:srgbClr>
          </a:solidFill>
          <a:ln w="9525" cap="flat" cmpd="sng" algn="ctr">
            <a:solidFill>
              <a:srgbClr val="00B0F0">
                <a:alpha val="50000"/>
              </a:srgbClr>
            </a:solidFill>
            <a:round/>
          </a:ln>
          <a:effectLst/>
        </c:spPr>
        <c:marker>
          <c:symbol val="circle"/>
          <c:size val="17"/>
          <c:spPr>
            <a:solidFill>
              <a:schemeClr val="accent5"/>
            </a:solidFill>
            <a:ln>
              <a:noFill/>
            </a:ln>
            <a:effectLst/>
          </c:spPr>
        </c:marker>
      </c:pivotFmt>
      <c:pivotFmt>
        <c:idx val="45"/>
        <c:spPr>
          <a:solidFill>
            <a:srgbClr val="C00000">
              <a:alpha val="85000"/>
            </a:srgbClr>
          </a:solidFill>
          <a:ln w="9525" cap="flat" cmpd="sng" algn="ctr">
            <a:solidFill>
              <a:srgbClr val="C00000">
                <a:alpha val="50000"/>
              </a:srgbClr>
            </a:solidFill>
            <a:round/>
          </a:ln>
          <a:effectLst/>
        </c:spPr>
        <c:marker>
          <c:symbol val="circle"/>
          <c:size val="17"/>
          <c:spPr>
            <a:solidFill>
              <a:schemeClr val="accent4"/>
            </a:solidFill>
            <a:ln>
              <a:noFill/>
            </a:ln>
            <a:effectLst/>
          </c:spPr>
        </c:marker>
      </c:pivotFmt>
      <c:pivotFmt>
        <c:idx val="46"/>
        <c:spPr>
          <a:solidFill>
            <a:srgbClr val="7030A0">
              <a:alpha val="85000"/>
            </a:srgbClr>
          </a:solidFill>
          <a:ln w="9525" cap="flat" cmpd="sng" algn="ctr">
            <a:solidFill>
              <a:srgbClr val="7030A0"/>
            </a:solidFill>
            <a:round/>
          </a:ln>
          <a:effectLst/>
        </c:spPr>
        <c:marker>
          <c:symbol val="circle"/>
          <c:size val="17"/>
          <c:spPr>
            <a:solidFill>
              <a:srgbClr val="92D050"/>
            </a:solidFill>
            <a:ln>
              <a:solidFill>
                <a:srgbClr val="92D050"/>
              </a:solidFill>
            </a:ln>
            <a:effectLst/>
          </c:spPr>
        </c:marker>
      </c:pivotFmt>
      <c:pivotFmt>
        <c:idx val="47"/>
        <c:spPr>
          <a:solidFill>
            <a:schemeClr val="accent4">
              <a:alpha val="85000"/>
            </a:schemeClr>
          </a:solidFill>
          <a:ln w="9525" cap="flat" cmpd="sng" algn="ctr">
            <a:solidFill>
              <a:schemeClr val="accent4"/>
            </a:solidFill>
            <a:round/>
          </a:ln>
          <a:effectLst/>
        </c:spPr>
        <c:marker>
          <c:symbol val="circle"/>
          <c:size val="17"/>
          <c:spPr>
            <a:solidFill>
              <a:srgbClr val="FF0000"/>
            </a:solidFill>
            <a:ln>
              <a:solidFill>
                <a:srgbClr val="FF0000"/>
              </a:solidFill>
            </a:ln>
            <a:effectLst/>
          </c:spPr>
        </c:marker>
      </c:pivotFmt>
      <c:pivotFmt>
        <c:idx val="48"/>
        <c:spPr>
          <a:solidFill>
            <a:srgbClr val="92D050">
              <a:alpha val="85000"/>
            </a:srgbClr>
          </a:solidFill>
          <a:ln w="9525" cap="flat" cmpd="sng" algn="ctr">
            <a:solidFill>
              <a:srgbClr val="92D050"/>
            </a:solidFill>
            <a:round/>
          </a:ln>
          <a:effectLst/>
        </c:spPr>
        <c:marker>
          <c:symbol val="circle"/>
          <c:size val="17"/>
          <c:spPr>
            <a:solidFill>
              <a:schemeClr val="accent4"/>
            </a:solidFill>
            <a:ln>
              <a:solidFill>
                <a:schemeClr val="accent4"/>
              </a:solidFill>
            </a:ln>
            <a:effectLst/>
          </c:spPr>
        </c:marker>
      </c:pivotFmt>
      <c:pivotFmt>
        <c:idx val="49"/>
        <c:spPr>
          <a:solidFill>
            <a:srgbClr val="92D050">
              <a:alpha val="85000"/>
            </a:srgbClr>
          </a:solidFill>
          <a:ln w="9525" cap="flat" cmpd="sng" algn="ctr">
            <a:solidFill>
              <a:srgbClr val="92D050"/>
            </a:solidFill>
            <a:round/>
          </a:ln>
          <a:effectLst/>
        </c:spPr>
        <c:marker>
          <c:symbol val="none"/>
        </c:marker>
      </c:pivotFmt>
      <c:pivotFmt>
        <c:idx val="50"/>
        <c:spPr>
          <a:solidFill>
            <a:schemeClr val="accent4">
              <a:alpha val="85000"/>
            </a:schemeClr>
          </a:solidFill>
          <a:ln w="9525" cap="flat" cmpd="sng" algn="ctr">
            <a:solidFill>
              <a:schemeClr val="accent4"/>
            </a:solidFill>
            <a:round/>
          </a:ln>
          <a:effectLst/>
        </c:spPr>
        <c:marker>
          <c:symbol val="none"/>
        </c:marker>
      </c:pivotFmt>
      <c:pivotFmt>
        <c:idx val="51"/>
        <c:spPr>
          <a:solidFill>
            <a:srgbClr val="7030A0">
              <a:alpha val="85000"/>
            </a:srgbClr>
          </a:solidFill>
          <a:ln w="9525" cap="flat" cmpd="sng" algn="ctr">
            <a:solidFill>
              <a:srgbClr val="7030A0"/>
            </a:solidFill>
            <a:round/>
          </a:ln>
          <a:effectLst/>
        </c:spPr>
        <c:marker>
          <c:symbol val="none"/>
        </c:marker>
      </c:pivotFmt>
      <c:pivotFmt>
        <c:idx val="52"/>
        <c:spPr>
          <a:solidFill>
            <a:srgbClr val="C00000">
              <a:alpha val="85000"/>
            </a:srgbClr>
          </a:solidFill>
          <a:ln w="9525" cap="flat" cmpd="sng" algn="ctr">
            <a:solidFill>
              <a:srgbClr val="C00000">
                <a:alpha val="50000"/>
              </a:srgbClr>
            </a:solidFill>
            <a:round/>
          </a:ln>
          <a:effectLst/>
        </c:spPr>
        <c:marker>
          <c:symbol val="none"/>
        </c:marker>
      </c:pivotFmt>
      <c:pivotFmt>
        <c:idx val="53"/>
        <c:spPr>
          <a:solidFill>
            <a:srgbClr val="00B0F0">
              <a:alpha val="85000"/>
            </a:srgbClr>
          </a:solidFill>
          <a:ln w="9525" cap="flat" cmpd="sng" algn="ctr">
            <a:solidFill>
              <a:srgbClr val="00B0F0">
                <a:alpha val="50000"/>
              </a:srgbClr>
            </a:solidFill>
            <a:round/>
          </a:ln>
          <a:effectLst/>
        </c:spPr>
        <c:marker>
          <c:symbol val="none"/>
        </c:marker>
      </c:pivotFmt>
      <c:pivotFmt>
        <c:idx val="54"/>
        <c:spPr>
          <a:solidFill>
            <a:srgbClr val="92D050">
              <a:alpha val="85000"/>
            </a:srgbClr>
          </a:solidFill>
          <a:ln w="9525" cap="flat" cmpd="sng" algn="ctr">
            <a:solidFill>
              <a:srgbClr val="92D050"/>
            </a:solidFill>
            <a:round/>
          </a:ln>
          <a:effectLst/>
        </c:spPr>
        <c:marker>
          <c:symbol val="none"/>
        </c:marker>
      </c:pivotFmt>
      <c:pivotFmt>
        <c:idx val="55"/>
        <c:spPr>
          <a:solidFill>
            <a:schemeClr val="accent4">
              <a:alpha val="85000"/>
            </a:schemeClr>
          </a:solidFill>
          <a:ln w="9525" cap="flat" cmpd="sng" algn="ctr">
            <a:solidFill>
              <a:schemeClr val="accent4"/>
            </a:solidFill>
            <a:round/>
          </a:ln>
          <a:effectLst/>
        </c:spPr>
        <c:marker>
          <c:symbol val="none"/>
        </c:marker>
      </c:pivotFmt>
      <c:pivotFmt>
        <c:idx val="56"/>
        <c:spPr>
          <a:solidFill>
            <a:srgbClr val="7030A0">
              <a:alpha val="85000"/>
            </a:srgbClr>
          </a:solidFill>
          <a:ln w="9525" cap="flat" cmpd="sng" algn="ctr">
            <a:solidFill>
              <a:srgbClr val="7030A0"/>
            </a:solidFill>
            <a:round/>
          </a:ln>
          <a:effectLst/>
        </c:spPr>
        <c:marker>
          <c:symbol val="none"/>
        </c:marker>
      </c:pivotFmt>
      <c:pivotFmt>
        <c:idx val="57"/>
        <c:spPr>
          <a:solidFill>
            <a:srgbClr val="C00000">
              <a:alpha val="85000"/>
            </a:srgbClr>
          </a:solidFill>
          <a:ln w="9525" cap="flat" cmpd="sng" algn="ctr">
            <a:solidFill>
              <a:srgbClr val="C00000">
                <a:alpha val="50000"/>
              </a:srgb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00B0F0">
              <a:alpha val="85000"/>
            </a:srgbClr>
          </a:solidFill>
          <a:ln w="9525" cap="flat" cmpd="sng" algn="ctr">
            <a:solidFill>
              <a:srgbClr val="00B0F0">
                <a:alpha val="50000"/>
              </a:srgbClr>
            </a:solidFill>
            <a:round/>
          </a:ln>
          <a:effectLst/>
        </c:spPr>
        <c:marker>
          <c:symbol val="none"/>
        </c:marker>
      </c:pivotFmt>
      <c:pivotFmt>
        <c:idx val="59"/>
        <c:spPr>
          <a:solidFill>
            <a:srgbClr val="92D050">
              <a:alpha val="85000"/>
            </a:srgbClr>
          </a:solidFill>
          <a:ln w="9525" cap="flat" cmpd="sng" algn="ctr">
            <a:solidFill>
              <a:srgbClr val="92D050"/>
            </a:solidFill>
            <a:round/>
          </a:ln>
          <a:effectLst/>
        </c:spPr>
        <c:marker>
          <c:symbol val="none"/>
        </c:marker>
      </c:pivotFmt>
      <c:pivotFmt>
        <c:idx val="60"/>
        <c:spPr>
          <a:solidFill>
            <a:schemeClr val="accent4">
              <a:alpha val="85000"/>
            </a:schemeClr>
          </a:solidFill>
          <a:ln w="9525" cap="flat" cmpd="sng" algn="ctr">
            <a:solidFill>
              <a:schemeClr val="accent4"/>
            </a:solidFill>
            <a:round/>
          </a:ln>
          <a:effectLst/>
        </c:spPr>
        <c:marker>
          <c:symbol val="none"/>
        </c:marker>
      </c:pivotFmt>
      <c:pivotFmt>
        <c:idx val="61"/>
        <c:spPr>
          <a:solidFill>
            <a:srgbClr val="7030A0">
              <a:alpha val="85000"/>
            </a:srgbClr>
          </a:solidFill>
          <a:ln w="9525" cap="flat" cmpd="sng" algn="ctr">
            <a:solidFill>
              <a:srgbClr val="7030A0"/>
            </a:solidFill>
            <a:round/>
          </a:ln>
          <a:effectLst/>
        </c:spPr>
        <c:marker>
          <c:symbol val="none"/>
        </c:marker>
      </c:pivotFmt>
      <c:pivotFmt>
        <c:idx val="62"/>
        <c:spPr>
          <a:solidFill>
            <a:srgbClr val="00B0F0">
              <a:alpha val="85000"/>
            </a:srgbClr>
          </a:solidFill>
          <a:ln w="9525" cap="flat" cmpd="sng" algn="ctr">
            <a:solidFill>
              <a:srgbClr val="00B0F0">
                <a:alpha val="50000"/>
              </a:srgbClr>
            </a:solidFill>
            <a:round/>
          </a:ln>
          <a:effectLst/>
        </c:spPr>
        <c:marker>
          <c:symbol val="none"/>
        </c:marker>
      </c:pivotFmt>
      <c:pivotFmt>
        <c:idx val="63"/>
        <c:spPr>
          <a:solidFill>
            <a:srgbClr val="92D050">
              <a:alpha val="85000"/>
            </a:srgbClr>
          </a:solidFill>
          <a:ln w="9525" cap="flat" cmpd="sng" algn="ctr">
            <a:solidFill>
              <a:srgbClr val="92D050"/>
            </a:solidFill>
            <a:round/>
          </a:ln>
          <a:effectLst/>
        </c:spPr>
        <c:marker>
          <c:symbol val="none"/>
        </c:marker>
      </c:pivotFmt>
      <c:pivotFmt>
        <c:idx val="64"/>
        <c:spPr>
          <a:solidFill>
            <a:schemeClr val="accent4">
              <a:alpha val="85000"/>
            </a:schemeClr>
          </a:solidFill>
          <a:ln w="9525" cap="flat" cmpd="sng" algn="ctr">
            <a:solidFill>
              <a:schemeClr val="accent4"/>
            </a:solidFill>
            <a:round/>
          </a:ln>
          <a:effectLst/>
        </c:spPr>
        <c:marker>
          <c:symbol val="none"/>
        </c:marker>
      </c:pivotFmt>
      <c:pivotFmt>
        <c:idx val="65"/>
        <c:spPr>
          <a:solidFill>
            <a:srgbClr val="7030A0">
              <a:alpha val="85000"/>
            </a:srgbClr>
          </a:solidFill>
          <a:ln w="9525" cap="flat" cmpd="sng" algn="ctr">
            <a:solidFill>
              <a:srgbClr val="7030A0"/>
            </a:solidFill>
            <a:round/>
          </a:ln>
          <a:effectLst/>
        </c:spPr>
        <c:marker>
          <c:symbol val="none"/>
        </c:marker>
      </c:pivotFmt>
      <c:pivotFmt>
        <c:idx val="66"/>
        <c:spPr>
          <a:solidFill>
            <a:srgbClr val="00B0F0">
              <a:alpha val="85000"/>
            </a:srgbClr>
          </a:solidFill>
          <a:ln w="9525" cap="flat" cmpd="sng" algn="ctr">
            <a:solidFill>
              <a:srgbClr val="00B0F0">
                <a:alpha val="50000"/>
              </a:srgbClr>
            </a:solidFill>
            <a:round/>
          </a:ln>
          <a:effectLst/>
        </c:spPr>
        <c:marker>
          <c:symbol val="none"/>
        </c:marker>
      </c:pivotFmt>
    </c:pivotFmts>
    <c:plotArea>
      <c:layout>
        <c:manualLayout>
          <c:layoutTarget val="inner"/>
          <c:xMode val="edge"/>
          <c:yMode val="edge"/>
          <c:x val="3.4809134937554297E-2"/>
          <c:y val="0.1091863404123098"/>
          <c:w val="0.83856206732547689"/>
          <c:h val="0.72010025780223086"/>
        </c:manualLayout>
      </c:layout>
      <c:barChart>
        <c:barDir val="col"/>
        <c:grouping val="stacked"/>
        <c:varyColors val="0"/>
        <c:ser>
          <c:idx val="0"/>
          <c:order val="0"/>
          <c:tx>
            <c:strRef>
              <c:f>'Person Trips by User'!$B$6:$B$7</c:f>
              <c:strCache>
                <c:ptCount val="1"/>
                <c:pt idx="0">
                  <c:v>Work-Live</c:v>
                </c:pt>
              </c:strCache>
            </c:strRef>
          </c:tx>
          <c:spPr>
            <a:solidFill>
              <a:srgbClr val="92D050">
                <a:alpha val="85000"/>
              </a:srgbClr>
            </a:solidFill>
            <a:ln w="9525" cap="flat" cmpd="sng" algn="ctr">
              <a:solidFill>
                <a:srgbClr val="92D05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User'!$B$8:$B$32</c:f>
              <c:numCache>
                <c:formatCode>General</c:formatCode>
                <c:ptCount val="24"/>
                <c:pt idx="21">
                  <c:v>1</c:v>
                </c:pt>
                <c:pt idx="22">
                  <c:v>1</c:v>
                </c:pt>
              </c:numCache>
            </c:numRef>
          </c:val>
          <c:extLst>
            <c:ext xmlns:c16="http://schemas.microsoft.com/office/drawing/2014/chart" uri="{C3380CC4-5D6E-409C-BE32-E72D297353CC}">
              <c16:uniqueId val="{00000000-FA46-42F8-9199-C85EAD963BC6}"/>
            </c:ext>
          </c:extLst>
        </c:ser>
        <c:ser>
          <c:idx val="1"/>
          <c:order val="1"/>
          <c:tx>
            <c:strRef>
              <c:f>'Person Trips by User'!$C$6:$C$7</c:f>
              <c:strCache>
                <c:ptCount val="1"/>
                <c:pt idx="0">
                  <c:v>Work</c:v>
                </c:pt>
              </c:strCache>
            </c:strRef>
          </c:tx>
          <c:spPr>
            <a:solidFill>
              <a:schemeClr val="accent4">
                <a:alpha val="85000"/>
              </a:schemeClr>
            </a:solidFill>
            <a:ln w="9525" cap="flat" cmpd="sng" algn="ctr">
              <a:solidFill>
                <a:schemeClr val="accent4"/>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User'!$C$8:$C$32</c:f>
              <c:numCache>
                <c:formatCode>General</c:formatCode>
                <c:ptCount val="24"/>
                <c:pt idx="4">
                  <c:v>1</c:v>
                </c:pt>
                <c:pt idx="8">
                  <c:v>2</c:v>
                </c:pt>
                <c:pt idx="9">
                  <c:v>2</c:v>
                </c:pt>
                <c:pt idx="11">
                  <c:v>7</c:v>
                </c:pt>
                <c:pt idx="12">
                  <c:v>9</c:v>
                </c:pt>
                <c:pt idx="13">
                  <c:v>2</c:v>
                </c:pt>
                <c:pt idx="15">
                  <c:v>1</c:v>
                </c:pt>
                <c:pt idx="16">
                  <c:v>1</c:v>
                </c:pt>
                <c:pt idx="20">
                  <c:v>2</c:v>
                </c:pt>
                <c:pt idx="21">
                  <c:v>1</c:v>
                </c:pt>
                <c:pt idx="22">
                  <c:v>1</c:v>
                </c:pt>
                <c:pt idx="23">
                  <c:v>1</c:v>
                </c:pt>
              </c:numCache>
            </c:numRef>
          </c:val>
          <c:extLst>
            <c:ext xmlns:c16="http://schemas.microsoft.com/office/drawing/2014/chart" uri="{C3380CC4-5D6E-409C-BE32-E72D297353CC}">
              <c16:uniqueId val="{00000001-FA46-42F8-9199-C85EAD963BC6}"/>
            </c:ext>
          </c:extLst>
        </c:ser>
        <c:ser>
          <c:idx val="2"/>
          <c:order val="2"/>
          <c:tx>
            <c:strRef>
              <c:f>'Person Trips by User'!$D$6:$D$7</c:f>
              <c:strCache>
                <c:ptCount val="1"/>
                <c:pt idx="0">
                  <c:v>Visitor</c:v>
                </c:pt>
              </c:strCache>
            </c:strRef>
          </c:tx>
          <c:spPr>
            <a:solidFill>
              <a:srgbClr val="7030A0">
                <a:alpha val="85000"/>
              </a:srgbClr>
            </a:solidFill>
            <a:ln w="9525" cap="flat" cmpd="sng" algn="ctr">
              <a:solidFill>
                <a:srgbClr val="7030A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User'!$D$8:$D$32</c:f>
              <c:numCache>
                <c:formatCode>General</c:formatCode>
                <c:ptCount val="24"/>
                <c:pt idx="4">
                  <c:v>7</c:v>
                </c:pt>
                <c:pt idx="5">
                  <c:v>10</c:v>
                </c:pt>
                <c:pt idx="6">
                  <c:v>8</c:v>
                </c:pt>
                <c:pt idx="7">
                  <c:v>6</c:v>
                </c:pt>
                <c:pt idx="8">
                  <c:v>6</c:v>
                </c:pt>
                <c:pt idx="9">
                  <c:v>16</c:v>
                </c:pt>
                <c:pt idx="10">
                  <c:v>5</c:v>
                </c:pt>
                <c:pt idx="11">
                  <c:v>2</c:v>
                </c:pt>
                <c:pt idx="12">
                  <c:v>2</c:v>
                </c:pt>
                <c:pt idx="13">
                  <c:v>7</c:v>
                </c:pt>
                <c:pt idx="14">
                  <c:v>6</c:v>
                </c:pt>
                <c:pt idx="15">
                  <c:v>10</c:v>
                </c:pt>
                <c:pt idx="16">
                  <c:v>6</c:v>
                </c:pt>
                <c:pt idx="17">
                  <c:v>4</c:v>
                </c:pt>
                <c:pt idx="19">
                  <c:v>4</c:v>
                </c:pt>
                <c:pt idx="20">
                  <c:v>18</c:v>
                </c:pt>
                <c:pt idx="21">
                  <c:v>16</c:v>
                </c:pt>
                <c:pt idx="22">
                  <c:v>5</c:v>
                </c:pt>
                <c:pt idx="23">
                  <c:v>5</c:v>
                </c:pt>
              </c:numCache>
            </c:numRef>
          </c:val>
          <c:extLst>
            <c:ext xmlns:c16="http://schemas.microsoft.com/office/drawing/2014/chart" uri="{C3380CC4-5D6E-409C-BE32-E72D297353CC}">
              <c16:uniqueId val="{00000002-FA46-42F8-9199-C85EAD963BC6}"/>
            </c:ext>
          </c:extLst>
        </c:ser>
        <c:ser>
          <c:idx val="3"/>
          <c:order val="3"/>
          <c:tx>
            <c:strRef>
              <c:f>'Person Trips by User'!$E$6:$E$7</c:f>
              <c:strCache>
                <c:ptCount val="1"/>
                <c:pt idx="0">
                  <c:v>Live</c:v>
                </c:pt>
              </c:strCache>
            </c:strRef>
          </c:tx>
          <c:spPr>
            <a:solidFill>
              <a:srgbClr val="00B0F0">
                <a:alpha val="85000"/>
              </a:srgbClr>
            </a:solidFill>
            <a:ln w="9525" cap="flat" cmpd="sng" algn="ctr">
              <a:solidFill>
                <a:srgbClr val="00B0F0">
                  <a:alpha val="50000"/>
                </a:srgbClr>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User'!$E$8:$E$32</c:f>
              <c:numCache>
                <c:formatCode>General</c:formatCode>
                <c:ptCount val="24"/>
                <c:pt idx="4">
                  <c:v>1</c:v>
                </c:pt>
                <c:pt idx="5">
                  <c:v>2</c:v>
                </c:pt>
                <c:pt idx="7">
                  <c:v>1</c:v>
                </c:pt>
                <c:pt idx="8">
                  <c:v>6</c:v>
                </c:pt>
                <c:pt idx="9">
                  <c:v>3</c:v>
                </c:pt>
                <c:pt idx="10">
                  <c:v>4</c:v>
                </c:pt>
                <c:pt idx="11">
                  <c:v>7</c:v>
                </c:pt>
                <c:pt idx="12">
                  <c:v>5</c:v>
                </c:pt>
                <c:pt idx="13">
                  <c:v>4</c:v>
                </c:pt>
                <c:pt idx="14">
                  <c:v>5</c:v>
                </c:pt>
                <c:pt idx="16">
                  <c:v>2</c:v>
                </c:pt>
                <c:pt idx="17">
                  <c:v>4</c:v>
                </c:pt>
                <c:pt idx="18">
                  <c:v>9</c:v>
                </c:pt>
                <c:pt idx="19">
                  <c:v>5</c:v>
                </c:pt>
                <c:pt idx="20">
                  <c:v>3</c:v>
                </c:pt>
                <c:pt idx="21">
                  <c:v>3</c:v>
                </c:pt>
                <c:pt idx="22">
                  <c:v>2</c:v>
                </c:pt>
              </c:numCache>
            </c:numRef>
          </c:val>
          <c:extLst>
            <c:ext xmlns:c16="http://schemas.microsoft.com/office/drawing/2014/chart" uri="{C3380CC4-5D6E-409C-BE32-E72D297353CC}">
              <c16:uniqueId val="{00000003-FA46-42F8-9199-C85EAD963BC6}"/>
            </c:ext>
          </c:extLst>
        </c:ser>
        <c:dLbls>
          <c:showLegendKey val="0"/>
          <c:showVal val="0"/>
          <c:showCatName val="0"/>
          <c:showSerName val="0"/>
          <c:showPercent val="0"/>
          <c:showBubbleSize val="0"/>
        </c:dLbls>
        <c:gapWidth val="150"/>
        <c:overlap val="100"/>
        <c:axId val="573518752"/>
        <c:axId val="573515472"/>
      </c:bar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r"/>
      <c:layout>
        <c:manualLayout>
          <c:xMode val="edge"/>
          <c:yMode val="edge"/>
          <c:x val="0.89448050470964069"/>
          <c:y val="6.5578964621999511E-2"/>
          <c:w val="0.10551956173263577"/>
          <c:h val="0.372519034079354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E0-4F34-9323-AE93F5D8650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E0-4F34-9323-AE93F5D8650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E0-4F34-9323-AE93F5D8650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6E0-4F34-9323-AE93F5D8650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6E0-4F34-9323-AE93F5D8650B}"/>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6E0-4F34-9323-AE93F5D8650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6E0-4F34-9323-AE93F5D8650B}"/>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6E0-4F34-9323-AE93F5D8650B}"/>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239</c:v>
                </c:pt>
                <c:pt idx="1">
                  <c:v>172</c:v>
                </c:pt>
              </c:numCache>
            </c:numRef>
          </c:val>
          <c:extLst>
            <c:ext xmlns:c16="http://schemas.microsoft.com/office/drawing/2014/chart" uri="{C3380CC4-5D6E-409C-BE32-E72D297353CC}">
              <c16:uniqueId val="{00000010-B6E0-4F34-9323-AE93F5D8650B}"/>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3A-4F4B-AE2F-EB199236840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3A-4F4B-AE2F-EB199236840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3A-4F4B-AE2F-EB199236840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03A-4F4B-AE2F-EB199236840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03A-4F4B-AE2F-EB199236840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03A-4F4B-AE2F-EB199236840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03A-4F4B-AE2F-EB199236840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03A-4F4B-AE2F-EB199236840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433</c:v>
                </c:pt>
                <c:pt idx="1">
                  <c:v>27</c:v>
                </c:pt>
              </c:numCache>
            </c:numRef>
          </c:val>
          <c:extLst>
            <c:ext xmlns:c16="http://schemas.microsoft.com/office/drawing/2014/chart" uri="{C3380CC4-5D6E-409C-BE32-E72D297353CC}">
              <c16:uniqueId val="{00000010-603A-4F4B-AE2F-EB1992368409}"/>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6E4-4778-8D26-EB1289F8B5F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6E4-4778-8D26-EB1289F8B5F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E4-4778-8D26-EB1289F8B5F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E4-4778-8D26-EB1289F8B5F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6E4-4778-8D26-EB1289F8B5F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6E4-4778-8D26-EB1289F8B5F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6E4-4778-8D26-EB1289F8B5FD}"/>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6E4-4778-8D26-EB1289F8B5FD}"/>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5</c:v>
                </c:pt>
                <c:pt idx="1">
                  <c:v>9</c:v>
                </c:pt>
              </c:numCache>
            </c:numRef>
          </c:val>
          <c:extLst>
            <c:ext xmlns:c16="http://schemas.microsoft.com/office/drawing/2014/chart" uri="{C3380CC4-5D6E-409C-BE32-E72D297353CC}">
              <c16:uniqueId val="{00000010-C6E4-4778-8D26-EB1289F8B5FD}"/>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209-453D-983B-EF875230183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209-453D-983B-EF875230183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209-453D-983B-EF875230183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209-453D-983B-EF875230183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209-453D-983B-EF875230183C}"/>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209-453D-983B-EF875230183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209-453D-983B-EF875230183C}"/>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209-453D-983B-EF875230183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4</c:v>
                </c:pt>
                <c:pt idx="1">
                  <c:v>4</c:v>
                </c:pt>
              </c:numCache>
            </c:numRef>
          </c:val>
          <c:extLst>
            <c:ext xmlns:c16="http://schemas.microsoft.com/office/drawing/2014/chart" uri="{C3380CC4-5D6E-409C-BE32-E72D297353CC}">
              <c16:uniqueId val="{00000010-8209-453D-983B-EF875230183C}"/>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304-4403-B681-AF85C1F43F9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04-4403-B681-AF85C1F43F9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304-4403-B681-AF85C1F43F9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304-4403-B681-AF85C1F43F9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304-4403-B681-AF85C1F43F9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304-4403-B681-AF85C1F43F9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304-4403-B681-AF85C1F43F9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D304-4403-B681-AF85C1F43F9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102</c:v>
                </c:pt>
                <c:pt idx="1">
                  <c:v>21</c:v>
                </c:pt>
              </c:numCache>
            </c:numRef>
          </c:val>
          <c:extLst>
            <c:ext xmlns:c16="http://schemas.microsoft.com/office/drawing/2014/chart" uri="{C3380CC4-5D6E-409C-BE32-E72D297353CC}">
              <c16:uniqueId val="{00000010-D304-4403-B681-AF85C1F43F91}"/>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3B2-42AB-9EC0-AEC8565C350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3B2-42AB-9EC0-AEC8565C350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3B2-42AB-9EC0-AEC8565C350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3B2-42AB-9EC0-AEC8565C350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3B2-42AB-9EC0-AEC8565C350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3B2-42AB-9EC0-AEC8565C350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A3B2-42AB-9EC0-AEC8565C350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A3B2-42AB-9EC0-AEC8565C350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29</c:v>
                </c:pt>
                <c:pt idx="1">
                  <c:v>16</c:v>
                </c:pt>
                <c:pt idx="2">
                  <c:v>1</c:v>
                </c:pt>
                <c:pt idx="4">
                  <c:v>1</c:v>
                </c:pt>
              </c:numCache>
            </c:numRef>
          </c:val>
          <c:extLst>
            <c:ext xmlns:c16="http://schemas.microsoft.com/office/drawing/2014/chart" uri="{C3380CC4-5D6E-409C-BE32-E72D297353CC}">
              <c16:uniqueId val="{00000010-A3B2-42AB-9EC0-AEC8565C350E}"/>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(003).xlsx]Flow Profile!PivotTable1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Mode Choice Flow Profile</a:t>
            </a:r>
          </a:p>
        </c:rich>
      </c:tx>
      <c:layout>
        <c:manualLayout>
          <c:xMode val="edge"/>
          <c:yMode val="edge"/>
          <c:x val="0.37607110877593181"/>
          <c:y val="4.59558823529411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3877677454406345E-2"/>
          <c:y val="0.14197326749564723"/>
          <c:w val="0.90495621878295718"/>
          <c:h val="0.65452640904574011"/>
        </c:manualLayout>
      </c:layout>
      <c:lineChart>
        <c:grouping val="standard"/>
        <c:varyColors val="0"/>
        <c:ser>
          <c:idx val="0"/>
          <c:order val="0"/>
          <c:tx>
            <c:strRef>
              <c:f>'Flow Profile'!$B$6</c:f>
              <c:strCache>
                <c:ptCount val="1"/>
                <c:pt idx="0">
                  <c:v>CAR</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Profile'!$B$7:$B$31</c:f>
              <c:numCache>
                <c:formatCode>General</c:formatCode>
                <c:ptCount val="24"/>
                <c:pt idx="2">
                  <c:v>5</c:v>
                </c:pt>
                <c:pt idx="3">
                  <c:v>11</c:v>
                </c:pt>
                <c:pt idx="4">
                  <c:v>11</c:v>
                </c:pt>
                <c:pt idx="5">
                  <c:v>6</c:v>
                </c:pt>
                <c:pt idx="6">
                  <c:v>13</c:v>
                </c:pt>
                <c:pt idx="7">
                  <c:v>18</c:v>
                </c:pt>
                <c:pt idx="8">
                  <c:v>24</c:v>
                </c:pt>
                <c:pt idx="9">
                  <c:v>19</c:v>
                </c:pt>
                <c:pt idx="10">
                  <c:v>29</c:v>
                </c:pt>
                <c:pt idx="11">
                  <c:v>23</c:v>
                </c:pt>
                <c:pt idx="12">
                  <c:v>23</c:v>
                </c:pt>
                <c:pt idx="13">
                  <c:v>21</c:v>
                </c:pt>
                <c:pt idx="14">
                  <c:v>13</c:v>
                </c:pt>
                <c:pt idx="15">
                  <c:v>18</c:v>
                </c:pt>
                <c:pt idx="16">
                  <c:v>18</c:v>
                </c:pt>
                <c:pt idx="17">
                  <c:v>11</c:v>
                </c:pt>
                <c:pt idx="18">
                  <c:v>17</c:v>
                </c:pt>
                <c:pt idx="19">
                  <c:v>12</c:v>
                </c:pt>
                <c:pt idx="20">
                  <c:v>15</c:v>
                </c:pt>
                <c:pt idx="21">
                  <c:v>14</c:v>
                </c:pt>
                <c:pt idx="22">
                  <c:v>11</c:v>
                </c:pt>
                <c:pt idx="23">
                  <c:v>15</c:v>
                </c:pt>
              </c:numCache>
            </c:numRef>
          </c:val>
          <c:smooth val="0"/>
          <c:extLst>
            <c:ext xmlns:c16="http://schemas.microsoft.com/office/drawing/2014/chart" uri="{C3380CC4-5D6E-409C-BE32-E72D297353CC}">
              <c16:uniqueId val="{00000000-E9AE-43BC-A449-48F2CE80E212}"/>
            </c:ext>
          </c:extLst>
        </c:ser>
        <c:ser>
          <c:idx val="1"/>
          <c:order val="1"/>
          <c:tx>
            <c:strRef>
              <c:f>'Flow Profile'!$C$6</c:f>
              <c:strCache>
                <c:ptCount val="1"/>
                <c:pt idx="0">
                  <c:v>PED</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Profile'!$C$7:$C$31</c:f>
              <c:numCache>
                <c:formatCode>General</c:formatCode>
                <c:ptCount val="24"/>
                <c:pt idx="4">
                  <c:v>3</c:v>
                </c:pt>
                <c:pt idx="5">
                  <c:v>1</c:v>
                </c:pt>
                <c:pt idx="6">
                  <c:v>1</c:v>
                </c:pt>
                <c:pt idx="7">
                  <c:v>5</c:v>
                </c:pt>
                <c:pt idx="8">
                  <c:v>2</c:v>
                </c:pt>
                <c:pt idx="9">
                  <c:v>3</c:v>
                </c:pt>
                <c:pt idx="10">
                  <c:v>6</c:v>
                </c:pt>
                <c:pt idx="11">
                  <c:v>3</c:v>
                </c:pt>
                <c:pt idx="12">
                  <c:v>3</c:v>
                </c:pt>
                <c:pt idx="13">
                  <c:v>6</c:v>
                </c:pt>
                <c:pt idx="15">
                  <c:v>8</c:v>
                </c:pt>
                <c:pt idx="16">
                  <c:v>8</c:v>
                </c:pt>
                <c:pt idx="17">
                  <c:v>4</c:v>
                </c:pt>
                <c:pt idx="18">
                  <c:v>7</c:v>
                </c:pt>
                <c:pt idx="19">
                  <c:v>18</c:v>
                </c:pt>
                <c:pt idx="20">
                  <c:v>9</c:v>
                </c:pt>
                <c:pt idx="21">
                  <c:v>6</c:v>
                </c:pt>
                <c:pt idx="22">
                  <c:v>3</c:v>
                </c:pt>
                <c:pt idx="23">
                  <c:v>2</c:v>
                </c:pt>
              </c:numCache>
            </c:numRef>
          </c:val>
          <c:smooth val="0"/>
          <c:extLst>
            <c:ext xmlns:c16="http://schemas.microsoft.com/office/drawing/2014/chart" uri="{C3380CC4-5D6E-409C-BE32-E72D297353CC}">
              <c16:uniqueId val="{00000001-E9AE-43BC-A449-48F2CE80E212}"/>
            </c:ext>
          </c:extLst>
        </c:ser>
        <c:ser>
          <c:idx val="2"/>
          <c:order val="2"/>
          <c:tx>
            <c:strRef>
              <c:f>'Flow Profile'!$D$6</c:f>
              <c:strCache>
                <c:ptCount val="1"/>
                <c:pt idx="0">
                  <c:v>CYCLE</c:v>
                </c:pt>
              </c:strCache>
            </c:strRef>
          </c:tx>
          <c:spPr>
            <a:ln w="31750" cap="rnd">
              <a:solidFill>
                <a:srgbClr val="92D050"/>
              </a:solidFill>
              <a:round/>
            </a:ln>
            <a:effectLst/>
          </c:spPr>
          <c:marker>
            <c:symbol val="circle"/>
            <c:size val="17"/>
            <c:spPr>
              <a:solidFill>
                <a:srgbClr val="92D050"/>
              </a:solidFill>
              <a:ln>
                <a:solidFill>
                  <a:srgbClr val="92D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Profile'!$D$7:$D$31</c:f>
              <c:numCache>
                <c:formatCode>General</c:formatCode>
                <c:ptCount val="24"/>
              </c:numCache>
            </c:numRef>
          </c:val>
          <c:smooth val="0"/>
          <c:extLst>
            <c:ext xmlns:c16="http://schemas.microsoft.com/office/drawing/2014/chart" uri="{C3380CC4-5D6E-409C-BE32-E72D297353CC}">
              <c16:uniqueId val="{00000002-E9AE-43BC-A449-48F2CE80E212}"/>
            </c:ext>
          </c:extLst>
        </c:ser>
        <c:ser>
          <c:idx val="3"/>
          <c:order val="3"/>
          <c:tx>
            <c:strRef>
              <c:f>'Flow Profile'!$E$6</c:f>
              <c:strCache>
                <c:ptCount val="1"/>
                <c:pt idx="0">
                  <c:v>TAXI</c:v>
                </c:pt>
              </c:strCache>
            </c:strRef>
          </c:tx>
          <c:spPr>
            <a:ln w="31750" cap="rnd">
              <a:solidFill>
                <a:srgbClr val="FF0000"/>
              </a:solidFill>
              <a:round/>
            </a:ln>
            <a:effectLst/>
          </c:spPr>
          <c:marker>
            <c:symbol val="circle"/>
            <c:size val="17"/>
            <c:spPr>
              <a:solidFill>
                <a:srgbClr val="FF0000"/>
              </a:solidFill>
              <a:ln>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Profile'!$E$7:$E$31</c:f>
              <c:numCache>
                <c:formatCode>General</c:formatCode>
                <c:ptCount val="24"/>
              </c:numCache>
            </c:numRef>
          </c:val>
          <c:smooth val="0"/>
          <c:extLst>
            <c:ext xmlns:c16="http://schemas.microsoft.com/office/drawing/2014/chart" uri="{C3380CC4-5D6E-409C-BE32-E72D297353CC}">
              <c16:uniqueId val="{00000003-E9AE-43BC-A449-48F2CE80E212}"/>
            </c:ext>
          </c:extLst>
        </c:ser>
        <c:ser>
          <c:idx val="4"/>
          <c:order val="4"/>
          <c:tx>
            <c:strRef>
              <c:f>'Flow Profile'!$F$6</c:f>
              <c:strCache>
                <c:ptCount val="1"/>
                <c:pt idx="0">
                  <c:v>MOTORBIKE</c:v>
                </c:pt>
              </c:strCache>
            </c:strRef>
          </c:tx>
          <c:spPr>
            <a:ln w="31750" cap="rnd">
              <a:solidFill>
                <a:schemeClr val="accent4"/>
              </a:solidFill>
              <a:round/>
            </a:ln>
            <a:effectLst/>
          </c:spPr>
          <c:marker>
            <c:symbol val="circle"/>
            <c:size val="17"/>
            <c:spPr>
              <a:solidFill>
                <a:schemeClr val="accent4"/>
              </a:solidFill>
              <a:ln>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Profile'!$F$7:$F$31</c:f>
              <c:numCache>
                <c:formatCode>General</c:formatCode>
                <c:ptCount val="24"/>
              </c:numCache>
            </c:numRef>
          </c:val>
          <c:smooth val="0"/>
          <c:extLst>
            <c:ext xmlns:c16="http://schemas.microsoft.com/office/drawing/2014/chart" uri="{C3380CC4-5D6E-409C-BE32-E72D297353CC}">
              <c16:uniqueId val="{00000004-E9AE-43BC-A449-48F2CE80E212}"/>
            </c:ext>
          </c:extLst>
        </c:ser>
        <c:ser>
          <c:idx val="5"/>
          <c:order val="5"/>
          <c:tx>
            <c:strRef>
              <c:f>'Flow Profile'!$G$6</c:f>
              <c:strCache>
                <c:ptCount val="1"/>
                <c:pt idx="0">
                  <c:v>BUS PAS</c:v>
                </c:pt>
              </c:strCache>
            </c:strRef>
          </c:tx>
          <c:spPr>
            <a:ln w="31750" cap="rnd">
              <a:solidFill>
                <a:srgbClr val="7030A0"/>
              </a:solidFill>
              <a:round/>
            </a:ln>
            <a:effectLst/>
          </c:spPr>
          <c:marker>
            <c:symbol val="circle"/>
            <c:size val="17"/>
            <c:spPr>
              <a:solidFill>
                <a:srgbClr val="7030A0"/>
              </a:solidFill>
              <a:ln>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Profile'!$G$7:$G$31</c:f>
              <c:numCache>
                <c:formatCode>General</c:formatCode>
                <c:ptCount val="24"/>
              </c:numCache>
            </c:numRef>
          </c:val>
          <c:smooth val="0"/>
          <c:extLst>
            <c:ext xmlns:c16="http://schemas.microsoft.com/office/drawing/2014/chart" uri="{C3380CC4-5D6E-409C-BE32-E72D297353CC}">
              <c16:uniqueId val="{00000005-E9AE-43BC-A449-48F2CE80E212}"/>
            </c:ext>
          </c:extLst>
        </c:ser>
        <c:ser>
          <c:idx val="6"/>
          <c:order val="6"/>
          <c:tx>
            <c:strRef>
              <c:f>'Flow Profile'!$H$6</c:f>
              <c:strCache>
                <c:ptCount val="1"/>
                <c:pt idx="0">
                  <c:v>LGV's</c:v>
                </c:pt>
              </c:strCache>
            </c:strRef>
          </c:tx>
          <c:spPr>
            <a:ln w="31750" cap="rnd">
              <a:solidFill>
                <a:schemeClr val="accent1">
                  <a:lumMod val="60000"/>
                </a:schemeClr>
              </a:solidFill>
              <a:round/>
            </a:ln>
            <a:effectLst/>
          </c:spPr>
          <c:marker>
            <c:symbol val="circle"/>
            <c:size val="17"/>
            <c:spPr>
              <a:solidFill>
                <a:schemeClr val="accent1">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Profile'!$H$7:$H$31</c:f>
              <c:numCache>
                <c:formatCode>General</c:formatCode>
                <c:ptCount val="24"/>
              </c:numCache>
            </c:numRef>
          </c:val>
          <c:smooth val="0"/>
          <c:extLst>
            <c:ext xmlns:c16="http://schemas.microsoft.com/office/drawing/2014/chart" uri="{C3380CC4-5D6E-409C-BE32-E72D297353CC}">
              <c16:uniqueId val="{00000006-E9AE-43BC-A449-48F2CE80E212}"/>
            </c:ext>
          </c:extLst>
        </c:ser>
        <c:ser>
          <c:idx val="7"/>
          <c:order val="7"/>
          <c:tx>
            <c:strRef>
              <c:f>'Flow Profile'!$I$6</c:f>
              <c:strCache>
                <c:ptCount val="1"/>
                <c:pt idx="0">
                  <c:v>OGV's</c:v>
                </c:pt>
              </c:strCache>
            </c:strRef>
          </c:tx>
          <c:spPr>
            <a:ln w="31750" cap="rnd">
              <a:solidFill>
                <a:schemeClr val="accent2">
                  <a:lumMod val="60000"/>
                </a:schemeClr>
              </a:solidFill>
              <a:round/>
            </a:ln>
            <a:effectLst/>
          </c:spPr>
          <c:marker>
            <c:symbol val="circle"/>
            <c:size val="17"/>
            <c:spPr>
              <a:solidFill>
                <a:schemeClr val="accent2">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Profile'!$I$7:$I$31</c:f>
              <c:numCache>
                <c:formatCode>General</c:formatCode>
                <c:ptCount val="24"/>
              </c:numCache>
            </c:numRef>
          </c:val>
          <c:smooth val="0"/>
          <c:extLst>
            <c:ext xmlns:c16="http://schemas.microsoft.com/office/drawing/2014/chart" uri="{C3380CC4-5D6E-409C-BE32-E72D297353CC}">
              <c16:uniqueId val="{00000007-E9AE-43BC-A449-48F2CE80E212}"/>
            </c:ext>
          </c:extLst>
        </c:ser>
        <c:dLbls>
          <c:dLblPos val="ctr"/>
          <c:showLegendKey val="0"/>
          <c:showVal val="1"/>
          <c:showCatName val="0"/>
          <c:showSerName val="0"/>
          <c:showPercent val="0"/>
          <c:showBubbleSize val="0"/>
        </c:dLbls>
        <c:marker val="1"/>
        <c:smooth val="0"/>
        <c:axId val="573518752"/>
        <c:axId val="573515472"/>
      </c:line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(003).xlsx]Person Trips by User!PivotTable1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Person Trips by User Type</a:t>
            </a:r>
          </a:p>
        </c:rich>
      </c:tx>
      <c:layout>
        <c:manualLayout>
          <c:xMode val="edge"/>
          <c:yMode val="edge"/>
          <c:x val="0.2476242080403277"/>
          <c:y val="2.51448893052685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00B0F0">
              <a:alpha val="85000"/>
            </a:srgbClr>
          </a:solidFill>
          <a:ln w="9525" cap="flat" cmpd="sng" algn="ctr">
            <a:solidFill>
              <a:srgbClr val="00B0F0">
                <a:alpha val="50000"/>
              </a:srgbClr>
            </a:solidFill>
            <a:round/>
          </a:ln>
          <a:effectLst/>
        </c:spPr>
        <c:marker>
          <c:symbol val="circle"/>
          <c:size val="17"/>
          <c:spPr>
            <a:solidFill>
              <a:schemeClr val="accent5"/>
            </a:solidFill>
            <a:ln>
              <a:noFill/>
            </a:ln>
            <a:effectLst/>
          </c:spPr>
        </c:marker>
      </c:pivotFmt>
      <c:pivotFmt>
        <c:idx val="45"/>
        <c:spPr>
          <a:solidFill>
            <a:srgbClr val="C00000">
              <a:alpha val="85000"/>
            </a:srgbClr>
          </a:solidFill>
          <a:ln w="9525" cap="flat" cmpd="sng" algn="ctr">
            <a:solidFill>
              <a:srgbClr val="C00000">
                <a:alpha val="50000"/>
              </a:srgbClr>
            </a:solidFill>
            <a:round/>
          </a:ln>
          <a:effectLst/>
        </c:spPr>
        <c:marker>
          <c:symbol val="circle"/>
          <c:size val="17"/>
          <c:spPr>
            <a:solidFill>
              <a:schemeClr val="accent4"/>
            </a:solidFill>
            <a:ln>
              <a:noFill/>
            </a:ln>
            <a:effectLst/>
          </c:spPr>
        </c:marker>
      </c:pivotFmt>
      <c:pivotFmt>
        <c:idx val="46"/>
        <c:spPr>
          <a:solidFill>
            <a:srgbClr val="7030A0">
              <a:alpha val="85000"/>
            </a:srgbClr>
          </a:solidFill>
          <a:ln w="9525" cap="flat" cmpd="sng" algn="ctr">
            <a:solidFill>
              <a:srgbClr val="7030A0"/>
            </a:solidFill>
            <a:round/>
          </a:ln>
          <a:effectLst/>
        </c:spPr>
        <c:marker>
          <c:symbol val="circle"/>
          <c:size val="17"/>
          <c:spPr>
            <a:solidFill>
              <a:srgbClr val="92D050"/>
            </a:solidFill>
            <a:ln>
              <a:solidFill>
                <a:srgbClr val="92D050"/>
              </a:solidFill>
            </a:ln>
            <a:effectLst/>
          </c:spPr>
        </c:marker>
      </c:pivotFmt>
      <c:pivotFmt>
        <c:idx val="47"/>
        <c:spPr>
          <a:solidFill>
            <a:schemeClr val="accent4">
              <a:alpha val="85000"/>
            </a:schemeClr>
          </a:solidFill>
          <a:ln w="9525" cap="flat" cmpd="sng" algn="ctr">
            <a:solidFill>
              <a:schemeClr val="accent4"/>
            </a:solidFill>
            <a:round/>
          </a:ln>
          <a:effectLst/>
        </c:spPr>
        <c:marker>
          <c:symbol val="circle"/>
          <c:size val="17"/>
          <c:spPr>
            <a:solidFill>
              <a:srgbClr val="FF0000"/>
            </a:solidFill>
            <a:ln>
              <a:solidFill>
                <a:srgbClr val="FF0000"/>
              </a:solidFill>
            </a:ln>
            <a:effectLst/>
          </c:spPr>
        </c:marker>
      </c:pivotFmt>
      <c:pivotFmt>
        <c:idx val="48"/>
        <c:spPr>
          <a:solidFill>
            <a:srgbClr val="92D050">
              <a:alpha val="85000"/>
            </a:srgbClr>
          </a:solidFill>
          <a:ln w="9525" cap="flat" cmpd="sng" algn="ctr">
            <a:solidFill>
              <a:srgbClr val="92D050"/>
            </a:solidFill>
            <a:round/>
          </a:ln>
          <a:effectLst/>
        </c:spPr>
        <c:marker>
          <c:symbol val="circle"/>
          <c:size val="17"/>
          <c:spPr>
            <a:solidFill>
              <a:schemeClr val="accent4"/>
            </a:solidFill>
            <a:ln>
              <a:solidFill>
                <a:schemeClr val="accent4"/>
              </a:solidFill>
            </a:ln>
            <a:effectLst/>
          </c:spPr>
        </c:marker>
      </c:pivotFmt>
      <c:pivotFmt>
        <c:idx val="49"/>
        <c:spPr>
          <a:solidFill>
            <a:srgbClr val="92D050">
              <a:alpha val="85000"/>
            </a:srgbClr>
          </a:solidFill>
          <a:ln w="9525" cap="flat" cmpd="sng" algn="ctr">
            <a:solidFill>
              <a:srgbClr val="92D050"/>
            </a:solidFill>
            <a:round/>
          </a:ln>
          <a:effectLst/>
        </c:spPr>
        <c:marker>
          <c:symbol val="none"/>
        </c:marker>
      </c:pivotFmt>
      <c:pivotFmt>
        <c:idx val="50"/>
        <c:spPr>
          <a:solidFill>
            <a:schemeClr val="accent4">
              <a:alpha val="85000"/>
            </a:schemeClr>
          </a:solidFill>
          <a:ln w="9525" cap="flat" cmpd="sng" algn="ctr">
            <a:solidFill>
              <a:schemeClr val="accent4"/>
            </a:solidFill>
            <a:round/>
          </a:ln>
          <a:effectLst/>
        </c:spPr>
        <c:marker>
          <c:symbol val="none"/>
        </c:marker>
      </c:pivotFmt>
      <c:pivotFmt>
        <c:idx val="51"/>
        <c:spPr>
          <a:solidFill>
            <a:srgbClr val="7030A0">
              <a:alpha val="85000"/>
            </a:srgbClr>
          </a:solidFill>
          <a:ln w="9525" cap="flat" cmpd="sng" algn="ctr">
            <a:solidFill>
              <a:srgbClr val="7030A0"/>
            </a:solidFill>
            <a:round/>
          </a:ln>
          <a:effectLst/>
        </c:spPr>
        <c:marker>
          <c:symbol val="none"/>
        </c:marker>
      </c:pivotFmt>
      <c:pivotFmt>
        <c:idx val="52"/>
        <c:spPr>
          <a:solidFill>
            <a:srgbClr val="C00000">
              <a:alpha val="85000"/>
            </a:srgbClr>
          </a:solidFill>
          <a:ln w="9525" cap="flat" cmpd="sng" algn="ctr">
            <a:solidFill>
              <a:srgbClr val="C00000">
                <a:alpha val="50000"/>
              </a:srgbClr>
            </a:solidFill>
            <a:round/>
          </a:ln>
          <a:effectLst/>
        </c:spPr>
        <c:marker>
          <c:symbol val="none"/>
        </c:marker>
      </c:pivotFmt>
      <c:pivotFmt>
        <c:idx val="53"/>
        <c:spPr>
          <a:solidFill>
            <a:srgbClr val="00B0F0">
              <a:alpha val="85000"/>
            </a:srgbClr>
          </a:solidFill>
          <a:ln w="9525" cap="flat" cmpd="sng" algn="ctr">
            <a:solidFill>
              <a:srgbClr val="00B0F0">
                <a:alpha val="50000"/>
              </a:srgbClr>
            </a:solidFill>
            <a:round/>
          </a:ln>
          <a:effectLst/>
        </c:spPr>
        <c:marker>
          <c:symbol val="none"/>
        </c:marker>
      </c:pivotFmt>
      <c:pivotFmt>
        <c:idx val="54"/>
        <c:spPr>
          <a:solidFill>
            <a:srgbClr val="92D050">
              <a:alpha val="85000"/>
            </a:srgbClr>
          </a:solidFill>
          <a:ln w="9525" cap="flat" cmpd="sng" algn="ctr">
            <a:solidFill>
              <a:srgbClr val="92D050"/>
            </a:solidFill>
            <a:round/>
          </a:ln>
          <a:effectLst/>
        </c:spPr>
        <c:marker>
          <c:symbol val="none"/>
        </c:marker>
      </c:pivotFmt>
      <c:pivotFmt>
        <c:idx val="55"/>
        <c:spPr>
          <a:solidFill>
            <a:schemeClr val="accent4">
              <a:alpha val="85000"/>
            </a:schemeClr>
          </a:solidFill>
          <a:ln w="9525" cap="flat" cmpd="sng" algn="ctr">
            <a:solidFill>
              <a:schemeClr val="accent4"/>
            </a:solidFill>
            <a:round/>
          </a:ln>
          <a:effectLst/>
        </c:spPr>
        <c:marker>
          <c:symbol val="none"/>
        </c:marker>
      </c:pivotFmt>
      <c:pivotFmt>
        <c:idx val="56"/>
        <c:spPr>
          <a:solidFill>
            <a:srgbClr val="7030A0">
              <a:alpha val="85000"/>
            </a:srgbClr>
          </a:solidFill>
          <a:ln w="9525" cap="flat" cmpd="sng" algn="ctr">
            <a:solidFill>
              <a:srgbClr val="7030A0"/>
            </a:solidFill>
            <a:round/>
          </a:ln>
          <a:effectLst/>
        </c:spPr>
        <c:marker>
          <c:symbol val="none"/>
        </c:marker>
      </c:pivotFmt>
      <c:pivotFmt>
        <c:idx val="57"/>
        <c:spPr>
          <a:solidFill>
            <a:srgbClr val="C00000">
              <a:alpha val="85000"/>
            </a:srgbClr>
          </a:solidFill>
          <a:ln w="9525" cap="flat" cmpd="sng" algn="ctr">
            <a:solidFill>
              <a:srgbClr val="C00000">
                <a:alpha val="50000"/>
              </a:srgb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00B0F0">
              <a:alpha val="85000"/>
            </a:srgbClr>
          </a:solidFill>
          <a:ln w="9525" cap="flat" cmpd="sng" algn="ctr">
            <a:solidFill>
              <a:srgbClr val="00B0F0">
                <a:alpha val="50000"/>
              </a:srgbClr>
            </a:solidFill>
            <a:round/>
          </a:ln>
          <a:effectLst/>
        </c:spPr>
        <c:marker>
          <c:symbol val="none"/>
        </c:marker>
      </c:pivotFmt>
      <c:pivotFmt>
        <c:idx val="59"/>
        <c:spPr>
          <a:solidFill>
            <a:srgbClr val="92D050">
              <a:alpha val="85000"/>
            </a:srgbClr>
          </a:solidFill>
          <a:ln w="9525" cap="flat" cmpd="sng" algn="ctr">
            <a:solidFill>
              <a:srgbClr val="92D050"/>
            </a:solidFill>
            <a:round/>
          </a:ln>
          <a:effectLst/>
        </c:spPr>
        <c:marker>
          <c:symbol val="none"/>
        </c:marker>
      </c:pivotFmt>
      <c:pivotFmt>
        <c:idx val="60"/>
        <c:spPr>
          <a:solidFill>
            <a:schemeClr val="accent4">
              <a:alpha val="85000"/>
            </a:schemeClr>
          </a:solidFill>
          <a:ln w="9525" cap="flat" cmpd="sng" algn="ctr">
            <a:solidFill>
              <a:schemeClr val="accent4"/>
            </a:solidFill>
            <a:round/>
          </a:ln>
          <a:effectLst/>
        </c:spPr>
        <c:marker>
          <c:symbol val="none"/>
        </c:marker>
      </c:pivotFmt>
      <c:pivotFmt>
        <c:idx val="61"/>
        <c:spPr>
          <a:solidFill>
            <a:srgbClr val="7030A0">
              <a:alpha val="85000"/>
            </a:srgbClr>
          </a:solidFill>
          <a:ln w="9525" cap="flat" cmpd="sng" algn="ctr">
            <a:solidFill>
              <a:srgbClr val="7030A0"/>
            </a:solidFill>
            <a:round/>
          </a:ln>
          <a:effectLst/>
        </c:spPr>
        <c:marker>
          <c:symbol val="none"/>
        </c:marker>
      </c:pivotFmt>
      <c:pivotFmt>
        <c:idx val="62"/>
        <c:spPr>
          <a:solidFill>
            <a:srgbClr val="00B0F0">
              <a:alpha val="85000"/>
            </a:srgbClr>
          </a:solidFill>
          <a:ln w="9525" cap="flat" cmpd="sng" algn="ctr">
            <a:solidFill>
              <a:srgbClr val="00B0F0">
                <a:alpha val="50000"/>
              </a:srgbClr>
            </a:solidFill>
            <a:round/>
          </a:ln>
          <a:effectLst/>
        </c:spPr>
        <c:marker>
          <c:symbol val="none"/>
        </c:marker>
      </c:pivotFmt>
      <c:pivotFmt>
        <c:idx val="63"/>
        <c:spPr>
          <a:solidFill>
            <a:srgbClr val="92D050">
              <a:alpha val="85000"/>
            </a:srgbClr>
          </a:solidFill>
          <a:ln w="9525" cap="flat" cmpd="sng" algn="ctr">
            <a:solidFill>
              <a:srgbClr val="92D050"/>
            </a:solidFill>
            <a:round/>
          </a:ln>
          <a:effectLst/>
        </c:spPr>
        <c:marker>
          <c:symbol val="none"/>
        </c:marker>
      </c:pivotFmt>
      <c:pivotFmt>
        <c:idx val="64"/>
        <c:spPr>
          <a:solidFill>
            <a:schemeClr val="accent4">
              <a:alpha val="85000"/>
            </a:schemeClr>
          </a:solidFill>
          <a:ln w="9525" cap="flat" cmpd="sng" algn="ctr">
            <a:solidFill>
              <a:schemeClr val="accent4"/>
            </a:solidFill>
            <a:round/>
          </a:ln>
          <a:effectLst/>
        </c:spPr>
        <c:marker>
          <c:symbol val="none"/>
        </c:marker>
      </c:pivotFmt>
      <c:pivotFmt>
        <c:idx val="65"/>
        <c:spPr>
          <a:solidFill>
            <a:srgbClr val="7030A0">
              <a:alpha val="85000"/>
            </a:srgbClr>
          </a:solidFill>
          <a:ln w="9525" cap="flat" cmpd="sng" algn="ctr">
            <a:solidFill>
              <a:srgbClr val="7030A0"/>
            </a:solidFill>
            <a:round/>
          </a:ln>
          <a:effectLst/>
        </c:spPr>
        <c:marker>
          <c:symbol val="none"/>
        </c:marker>
      </c:pivotFmt>
      <c:pivotFmt>
        <c:idx val="66"/>
        <c:spPr>
          <a:solidFill>
            <a:srgbClr val="00B0F0">
              <a:alpha val="85000"/>
            </a:srgbClr>
          </a:solidFill>
          <a:ln w="9525" cap="flat" cmpd="sng" algn="ctr">
            <a:solidFill>
              <a:srgbClr val="00B0F0">
                <a:alpha val="50000"/>
              </a:srgbClr>
            </a:solidFill>
            <a:round/>
          </a:ln>
          <a:effectLst/>
        </c:spPr>
        <c:marker>
          <c:symbol val="none"/>
        </c:marker>
      </c:pivotFmt>
    </c:pivotFmts>
    <c:plotArea>
      <c:layout>
        <c:manualLayout>
          <c:layoutTarget val="inner"/>
          <c:xMode val="edge"/>
          <c:yMode val="edge"/>
          <c:x val="3.4809134937554297E-2"/>
          <c:y val="0.1091863404123098"/>
          <c:w val="0.83856206732547689"/>
          <c:h val="0.72010025780223086"/>
        </c:manualLayout>
      </c:layout>
      <c:barChart>
        <c:barDir val="col"/>
        <c:grouping val="stacked"/>
        <c:varyColors val="0"/>
        <c:ser>
          <c:idx val="0"/>
          <c:order val="0"/>
          <c:tx>
            <c:strRef>
              <c:f>'Person Trips by User'!$B$6:$B$7</c:f>
              <c:strCache>
                <c:ptCount val="1"/>
                <c:pt idx="0">
                  <c:v>Work-Live</c:v>
                </c:pt>
              </c:strCache>
            </c:strRef>
          </c:tx>
          <c:spPr>
            <a:solidFill>
              <a:srgbClr val="92D050">
                <a:alpha val="85000"/>
              </a:srgbClr>
            </a:solidFill>
            <a:ln w="9525" cap="flat" cmpd="sng" algn="ctr">
              <a:solidFill>
                <a:srgbClr val="92D05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User'!$B$8:$B$32</c:f>
              <c:numCache>
                <c:formatCode>General</c:formatCode>
                <c:ptCount val="24"/>
                <c:pt idx="1">
                  <c:v>3</c:v>
                </c:pt>
                <c:pt idx="6">
                  <c:v>2</c:v>
                </c:pt>
                <c:pt idx="7">
                  <c:v>2</c:v>
                </c:pt>
                <c:pt idx="8">
                  <c:v>1</c:v>
                </c:pt>
                <c:pt idx="9">
                  <c:v>1</c:v>
                </c:pt>
                <c:pt idx="11">
                  <c:v>1</c:v>
                </c:pt>
                <c:pt idx="12">
                  <c:v>2</c:v>
                </c:pt>
                <c:pt idx="13">
                  <c:v>1</c:v>
                </c:pt>
                <c:pt idx="14">
                  <c:v>3</c:v>
                </c:pt>
                <c:pt idx="15">
                  <c:v>2</c:v>
                </c:pt>
                <c:pt idx="16">
                  <c:v>1</c:v>
                </c:pt>
                <c:pt idx="17">
                  <c:v>1</c:v>
                </c:pt>
                <c:pt idx="18">
                  <c:v>1</c:v>
                </c:pt>
              </c:numCache>
            </c:numRef>
          </c:val>
          <c:extLst>
            <c:ext xmlns:c16="http://schemas.microsoft.com/office/drawing/2014/chart" uri="{C3380CC4-5D6E-409C-BE32-E72D297353CC}">
              <c16:uniqueId val="{00000000-5155-4618-A4BA-C7398A898EDE}"/>
            </c:ext>
          </c:extLst>
        </c:ser>
        <c:ser>
          <c:idx val="1"/>
          <c:order val="1"/>
          <c:tx>
            <c:strRef>
              <c:f>'Person Trips by User'!$C$6:$C$7</c:f>
              <c:strCache>
                <c:ptCount val="1"/>
                <c:pt idx="0">
                  <c:v>Work</c:v>
                </c:pt>
              </c:strCache>
            </c:strRef>
          </c:tx>
          <c:spPr>
            <a:solidFill>
              <a:schemeClr val="accent4">
                <a:alpha val="85000"/>
              </a:schemeClr>
            </a:solidFill>
            <a:ln w="9525" cap="flat" cmpd="sng" algn="ctr">
              <a:solidFill>
                <a:schemeClr val="accent4"/>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User'!$C$8:$C$32</c:f>
              <c:numCache>
                <c:formatCode>General</c:formatCode>
                <c:ptCount val="24"/>
                <c:pt idx="12">
                  <c:v>1</c:v>
                </c:pt>
                <c:pt idx="13">
                  <c:v>2</c:v>
                </c:pt>
                <c:pt idx="14">
                  <c:v>5</c:v>
                </c:pt>
                <c:pt idx="15">
                  <c:v>2</c:v>
                </c:pt>
                <c:pt idx="16">
                  <c:v>3</c:v>
                </c:pt>
                <c:pt idx="17">
                  <c:v>6</c:v>
                </c:pt>
                <c:pt idx="18">
                  <c:v>4</c:v>
                </c:pt>
                <c:pt idx="19">
                  <c:v>1</c:v>
                </c:pt>
                <c:pt idx="20">
                  <c:v>1</c:v>
                </c:pt>
                <c:pt idx="21">
                  <c:v>3</c:v>
                </c:pt>
                <c:pt idx="23">
                  <c:v>1</c:v>
                </c:pt>
              </c:numCache>
            </c:numRef>
          </c:val>
          <c:extLst>
            <c:ext xmlns:c16="http://schemas.microsoft.com/office/drawing/2014/chart" uri="{C3380CC4-5D6E-409C-BE32-E72D297353CC}">
              <c16:uniqueId val="{00000001-5155-4618-A4BA-C7398A898EDE}"/>
            </c:ext>
          </c:extLst>
        </c:ser>
        <c:ser>
          <c:idx val="2"/>
          <c:order val="2"/>
          <c:tx>
            <c:strRef>
              <c:f>'Person Trips by User'!$D$6:$D$7</c:f>
              <c:strCache>
                <c:ptCount val="1"/>
                <c:pt idx="0">
                  <c:v>Visitor</c:v>
                </c:pt>
              </c:strCache>
            </c:strRef>
          </c:tx>
          <c:spPr>
            <a:solidFill>
              <a:srgbClr val="7030A0">
                <a:alpha val="85000"/>
              </a:srgbClr>
            </a:solidFill>
            <a:ln w="9525" cap="flat" cmpd="sng" algn="ctr">
              <a:solidFill>
                <a:srgbClr val="7030A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User'!$D$8:$D$32</c:f>
              <c:numCache>
                <c:formatCode>General</c:formatCode>
                <c:ptCount val="24"/>
                <c:pt idx="5">
                  <c:v>6</c:v>
                </c:pt>
                <c:pt idx="6">
                  <c:v>4</c:v>
                </c:pt>
                <c:pt idx="7">
                  <c:v>9</c:v>
                </c:pt>
                <c:pt idx="8">
                  <c:v>7</c:v>
                </c:pt>
                <c:pt idx="9">
                  <c:v>8</c:v>
                </c:pt>
                <c:pt idx="10">
                  <c:v>7</c:v>
                </c:pt>
                <c:pt idx="11">
                  <c:v>9</c:v>
                </c:pt>
                <c:pt idx="12">
                  <c:v>2</c:v>
                </c:pt>
                <c:pt idx="13">
                  <c:v>8</c:v>
                </c:pt>
                <c:pt idx="14">
                  <c:v>1</c:v>
                </c:pt>
                <c:pt idx="15">
                  <c:v>4</c:v>
                </c:pt>
                <c:pt idx="16">
                  <c:v>3</c:v>
                </c:pt>
                <c:pt idx="17">
                  <c:v>1</c:v>
                </c:pt>
                <c:pt idx="18">
                  <c:v>11</c:v>
                </c:pt>
                <c:pt idx="19">
                  <c:v>5</c:v>
                </c:pt>
              </c:numCache>
            </c:numRef>
          </c:val>
          <c:extLst>
            <c:ext xmlns:c16="http://schemas.microsoft.com/office/drawing/2014/chart" uri="{C3380CC4-5D6E-409C-BE32-E72D297353CC}">
              <c16:uniqueId val="{00000002-5155-4618-A4BA-C7398A898EDE}"/>
            </c:ext>
          </c:extLst>
        </c:ser>
        <c:ser>
          <c:idx val="3"/>
          <c:order val="3"/>
          <c:tx>
            <c:strRef>
              <c:f>'Person Trips by User'!$E$6:$E$7</c:f>
              <c:strCache>
                <c:ptCount val="1"/>
                <c:pt idx="0">
                  <c:v>Live</c:v>
                </c:pt>
              </c:strCache>
            </c:strRef>
          </c:tx>
          <c:spPr>
            <a:solidFill>
              <a:srgbClr val="00B0F0">
                <a:alpha val="85000"/>
              </a:srgbClr>
            </a:solidFill>
            <a:ln w="9525" cap="flat" cmpd="sng" algn="ctr">
              <a:solidFill>
                <a:srgbClr val="00B0F0">
                  <a:alpha val="50000"/>
                </a:srgbClr>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User'!$E$8:$E$32</c:f>
              <c:numCache>
                <c:formatCode>General</c:formatCode>
                <c:ptCount val="24"/>
                <c:pt idx="4">
                  <c:v>11</c:v>
                </c:pt>
                <c:pt idx="5">
                  <c:v>3</c:v>
                </c:pt>
                <c:pt idx="6">
                  <c:v>13</c:v>
                </c:pt>
                <c:pt idx="7">
                  <c:v>15</c:v>
                </c:pt>
                <c:pt idx="8">
                  <c:v>13</c:v>
                </c:pt>
                <c:pt idx="9">
                  <c:v>14</c:v>
                </c:pt>
                <c:pt idx="10">
                  <c:v>25</c:v>
                </c:pt>
                <c:pt idx="11">
                  <c:v>29</c:v>
                </c:pt>
                <c:pt idx="12">
                  <c:v>19</c:v>
                </c:pt>
                <c:pt idx="13">
                  <c:v>15</c:v>
                </c:pt>
                <c:pt idx="14">
                  <c:v>13</c:v>
                </c:pt>
                <c:pt idx="15">
                  <c:v>25</c:v>
                </c:pt>
                <c:pt idx="16">
                  <c:v>15</c:v>
                </c:pt>
                <c:pt idx="17">
                  <c:v>27</c:v>
                </c:pt>
                <c:pt idx="18">
                  <c:v>24</c:v>
                </c:pt>
                <c:pt idx="19">
                  <c:v>27</c:v>
                </c:pt>
                <c:pt idx="20">
                  <c:v>21</c:v>
                </c:pt>
                <c:pt idx="21">
                  <c:v>17</c:v>
                </c:pt>
                <c:pt idx="22">
                  <c:v>29</c:v>
                </c:pt>
                <c:pt idx="23">
                  <c:v>13</c:v>
                </c:pt>
              </c:numCache>
            </c:numRef>
          </c:val>
          <c:extLst>
            <c:ext xmlns:c16="http://schemas.microsoft.com/office/drawing/2014/chart" uri="{C3380CC4-5D6E-409C-BE32-E72D297353CC}">
              <c16:uniqueId val="{00000003-5155-4618-A4BA-C7398A898EDE}"/>
            </c:ext>
          </c:extLst>
        </c:ser>
        <c:dLbls>
          <c:showLegendKey val="0"/>
          <c:showVal val="0"/>
          <c:showCatName val="0"/>
          <c:showSerName val="0"/>
          <c:showPercent val="0"/>
          <c:showBubbleSize val="0"/>
        </c:dLbls>
        <c:gapWidth val="150"/>
        <c:overlap val="100"/>
        <c:axId val="573518752"/>
        <c:axId val="573515472"/>
      </c:bar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r"/>
      <c:layout>
        <c:manualLayout>
          <c:xMode val="edge"/>
          <c:yMode val="edge"/>
          <c:x val="0.89448050470964069"/>
          <c:y val="6.5578964621999511E-2"/>
          <c:w val="0.10551956173263577"/>
          <c:h val="0.372519034079354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(003).xlsx]Person Trips by User!PivotTable1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Person Trips by User Type</a:t>
            </a:r>
          </a:p>
        </c:rich>
      </c:tx>
      <c:layout>
        <c:manualLayout>
          <c:xMode val="edge"/>
          <c:yMode val="edge"/>
          <c:x val="0.2476242080403277"/>
          <c:y val="2.51448893052685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00B0F0">
              <a:alpha val="85000"/>
            </a:srgbClr>
          </a:solidFill>
          <a:ln w="9525" cap="flat" cmpd="sng" algn="ctr">
            <a:solidFill>
              <a:srgbClr val="00B0F0">
                <a:alpha val="50000"/>
              </a:srgbClr>
            </a:solidFill>
            <a:round/>
          </a:ln>
          <a:effectLst/>
        </c:spPr>
        <c:marker>
          <c:symbol val="circle"/>
          <c:size val="17"/>
          <c:spPr>
            <a:solidFill>
              <a:schemeClr val="accent5"/>
            </a:solidFill>
            <a:ln>
              <a:noFill/>
            </a:ln>
            <a:effectLst/>
          </c:spPr>
        </c:marker>
      </c:pivotFmt>
      <c:pivotFmt>
        <c:idx val="45"/>
        <c:spPr>
          <a:solidFill>
            <a:srgbClr val="C00000">
              <a:alpha val="85000"/>
            </a:srgbClr>
          </a:solidFill>
          <a:ln w="9525" cap="flat" cmpd="sng" algn="ctr">
            <a:solidFill>
              <a:srgbClr val="C00000">
                <a:alpha val="50000"/>
              </a:srgbClr>
            </a:solidFill>
            <a:round/>
          </a:ln>
          <a:effectLst/>
        </c:spPr>
        <c:marker>
          <c:symbol val="circle"/>
          <c:size val="17"/>
          <c:spPr>
            <a:solidFill>
              <a:schemeClr val="accent4"/>
            </a:solidFill>
            <a:ln>
              <a:noFill/>
            </a:ln>
            <a:effectLst/>
          </c:spPr>
        </c:marker>
      </c:pivotFmt>
      <c:pivotFmt>
        <c:idx val="46"/>
        <c:spPr>
          <a:solidFill>
            <a:srgbClr val="7030A0">
              <a:alpha val="85000"/>
            </a:srgbClr>
          </a:solidFill>
          <a:ln w="9525" cap="flat" cmpd="sng" algn="ctr">
            <a:solidFill>
              <a:srgbClr val="7030A0"/>
            </a:solidFill>
            <a:round/>
          </a:ln>
          <a:effectLst/>
        </c:spPr>
        <c:marker>
          <c:symbol val="circle"/>
          <c:size val="17"/>
          <c:spPr>
            <a:solidFill>
              <a:srgbClr val="92D050"/>
            </a:solidFill>
            <a:ln>
              <a:solidFill>
                <a:srgbClr val="92D050"/>
              </a:solidFill>
            </a:ln>
            <a:effectLst/>
          </c:spPr>
        </c:marker>
      </c:pivotFmt>
      <c:pivotFmt>
        <c:idx val="47"/>
        <c:spPr>
          <a:solidFill>
            <a:schemeClr val="accent4">
              <a:alpha val="85000"/>
            </a:schemeClr>
          </a:solidFill>
          <a:ln w="9525" cap="flat" cmpd="sng" algn="ctr">
            <a:solidFill>
              <a:schemeClr val="accent4"/>
            </a:solidFill>
            <a:round/>
          </a:ln>
          <a:effectLst/>
        </c:spPr>
        <c:marker>
          <c:symbol val="circle"/>
          <c:size val="17"/>
          <c:spPr>
            <a:solidFill>
              <a:srgbClr val="FF0000"/>
            </a:solidFill>
            <a:ln>
              <a:solidFill>
                <a:srgbClr val="FF0000"/>
              </a:solidFill>
            </a:ln>
            <a:effectLst/>
          </c:spPr>
        </c:marker>
      </c:pivotFmt>
      <c:pivotFmt>
        <c:idx val="48"/>
        <c:spPr>
          <a:solidFill>
            <a:srgbClr val="92D050">
              <a:alpha val="85000"/>
            </a:srgbClr>
          </a:solidFill>
          <a:ln w="9525" cap="flat" cmpd="sng" algn="ctr">
            <a:solidFill>
              <a:srgbClr val="92D050"/>
            </a:solidFill>
            <a:round/>
          </a:ln>
          <a:effectLst/>
        </c:spPr>
        <c:marker>
          <c:symbol val="circle"/>
          <c:size val="17"/>
          <c:spPr>
            <a:solidFill>
              <a:schemeClr val="accent4"/>
            </a:solidFill>
            <a:ln>
              <a:solidFill>
                <a:schemeClr val="accent4"/>
              </a:solidFill>
            </a:ln>
            <a:effectLst/>
          </c:spPr>
        </c:marker>
      </c:pivotFmt>
      <c:pivotFmt>
        <c:idx val="49"/>
        <c:spPr>
          <a:solidFill>
            <a:srgbClr val="92D050">
              <a:alpha val="85000"/>
            </a:srgbClr>
          </a:solidFill>
          <a:ln w="9525" cap="flat" cmpd="sng" algn="ctr">
            <a:solidFill>
              <a:srgbClr val="92D050"/>
            </a:solidFill>
            <a:round/>
          </a:ln>
          <a:effectLst/>
        </c:spPr>
        <c:marker>
          <c:symbol val="none"/>
        </c:marker>
      </c:pivotFmt>
      <c:pivotFmt>
        <c:idx val="50"/>
        <c:spPr>
          <a:solidFill>
            <a:schemeClr val="accent4">
              <a:alpha val="85000"/>
            </a:schemeClr>
          </a:solidFill>
          <a:ln w="9525" cap="flat" cmpd="sng" algn="ctr">
            <a:solidFill>
              <a:schemeClr val="accent4"/>
            </a:solidFill>
            <a:round/>
          </a:ln>
          <a:effectLst/>
        </c:spPr>
        <c:marker>
          <c:symbol val="none"/>
        </c:marker>
      </c:pivotFmt>
      <c:pivotFmt>
        <c:idx val="51"/>
        <c:spPr>
          <a:solidFill>
            <a:srgbClr val="7030A0">
              <a:alpha val="85000"/>
            </a:srgbClr>
          </a:solidFill>
          <a:ln w="9525" cap="flat" cmpd="sng" algn="ctr">
            <a:solidFill>
              <a:srgbClr val="7030A0"/>
            </a:solidFill>
            <a:round/>
          </a:ln>
          <a:effectLst/>
        </c:spPr>
        <c:marker>
          <c:symbol val="none"/>
        </c:marker>
      </c:pivotFmt>
      <c:pivotFmt>
        <c:idx val="52"/>
        <c:spPr>
          <a:solidFill>
            <a:srgbClr val="C00000">
              <a:alpha val="85000"/>
            </a:srgbClr>
          </a:solidFill>
          <a:ln w="9525" cap="flat" cmpd="sng" algn="ctr">
            <a:solidFill>
              <a:srgbClr val="C00000">
                <a:alpha val="50000"/>
              </a:srgbClr>
            </a:solidFill>
            <a:round/>
          </a:ln>
          <a:effectLst/>
        </c:spPr>
        <c:marker>
          <c:symbol val="none"/>
        </c:marker>
      </c:pivotFmt>
      <c:pivotFmt>
        <c:idx val="53"/>
        <c:spPr>
          <a:solidFill>
            <a:srgbClr val="00B0F0">
              <a:alpha val="85000"/>
            </a:srgbClr>
          </a:solidFill>
          <a:ln w="9525" cap="flat" cmpd="sng" algn="ctr">
            <a:solidFill>
              <a:srgbClr val="00B0F0">
                <a:alpha val="50000"/>
              </a:srgbClr>
            </a:solidFill>
            <a:round/>
          </a:ln>
          <a:effectLst/>
        </c:spPr>
        <c:marker>
          <c:symbol val="none"/>
        </c:marker>
      </c:pivotFmt>
      <c:pivotFmt>
        <c:idx val="54"/>
        <c:spPr>
          <a:solidFill>
            <a:srgbClr val="92D050">
              <a:alpha val="85000"/>
            </a:srgbClr>
          </a:solidFill>
          <a:ln w="9525" cap="flat" cmpd="sng" algn="ctr">
            <a:solidFill>
              <a:srgbClr val="92D050"/>
            </a:solidFill>
            <a:round/>
          </a:ln>
          <a:effectLst/>
        </c:spPr>
        <c:marker>
          <c:symbol val="none"/>
        </c:marker>
      </c:pivotFmt>
      <c:pivotFmt>
        <c:idx val="55"/>
        <c:spPr>
          <a:solidFill>
            <a:schemeClr val="accent4">
              <a:alpha val="85000"/>
            </a:schemeClr>
          </a:solidFill>
          <a:ln w="9525" cap="flat" cmpd="sng" algn="ctr">
            <a:solidFill>
              <a:schemeClr val="accent4"/>
            </a:solidFill>
            <a:round/>
          </a:ln>
          <a:effectLst/>
        </c:spPr>
        <c:marker>
          <c:symbol val="none"/>
        </c:marker>
      </c:pivotFmt>
      <c:pivotFmt>
        <c:idx val="56"/>
        <c:spPr>
          <a:solidFill>
            <a:srgbClr val="7030A0">
              <a:alpha val="85000"/>
            </a:srgbClr>
          </a:solidFill>
          <a:ln w="9525" cap="flat" cmpd="sng" algn="ctr">
            <a:solidFill>
              <a:srgbClr val="7030A0"/>
            </a:solidFill>
            <a:round/>
          </a:ln>
          <a:effectLst/>
        </c:spPr>
        <c:marker>
          <c:symbol val="none"/>
        </c:marker>
      </c:pivotFmt>
      <c:pivotFmt>
        <c:idx val="57"/>
        <c:spPr>
          <a:solidFill>
            <a:srgbClr val="C00000">
              <a:alpha val="85000"/>
            </a:srgbClr>
          </a:solidFill>
          <a:ln w="9525" cap="flat" cmpd="sng" algn="ctr">
            <a:solidFill>
              <a:srgbClr val="C00000">
                <a:alpha val="50000"/>
              </a:srgb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00B0F0">
              <a:alpha val="85000"/>
            </a:srgbClr>
          </a:solidFill>
          <a:ln w="9525" cap="flat" cmpd="sng" algn="ctr">
            <a:solidFill>
              <a:srgbClr val="00B0F0">
                <a:alpha val="50000"/>
              </a:srgbClr>
            </a:solidFill>
            <a:round/>
          </a:ln>
          <a:effectLst/>
        </c:spPr>
        <c:marker>
          <c:symbol val="none"/>
        </c:marker>
      </c:pivotFmt>
      <c:pivotFmt>
        <c:idx val="59"/>
        <c:spPr>
          <a:solidFill>
            <a:srgbClr val="92D050">
              <a:alpha val="85000"/>
            </a:srgbClr>
          </a:solidFill>
          <a:ln w="9525" cap="flat" cmpd="sng" algn="ctr">
            <a:solidFill>
              <a:srgbClr val="92D050"/>
            </a:solidFill>
            <a:round/>
          </a:ln>
          <a:effectLst/>
        </c:spPr>
        <c:marker>
          <c:symbol val="none"/>
        </c:marker>
      </c:pivotFmt>
      <c:pivotFmt>
        <c:idx val="60"/>
        <c:spPr>
          <a:solidFill>
            <a:schemeClr val="accent4">
              <a:alpha val="85000"/>
            </a:schemeClr>
          </a:solidFill>
          <a:ln w="9525" cap="flat" cmpd="sng" algn="ctr">
            <a:solidFill>
              <a:schemeClr val="accent4"/>
            </a:solidFill>
            <a:round/>
          </a:ln>
          <a:effectLst/>
        </c:spPr>
        <c:marker>
          <c:symbol val="none"/>
        </c:marker>
      </c:pivotFmt>
      <c:pivotFmt>
        <c:idx val="61"/>
        <c:spPr>
          <a:solidFill>
            <a:srgbClr val="7030A0">
              <a:alpha val="85000"/>
            </a:srgbClr>
          </a:solidFill>
          <a:ln w="9525" cap="flat" cmpd="sng" algn="ctr">
            <a:solidFill>
              <a:srgbClr val="7030A0"/>
            </a:solidFill>
            <a:round/>
          </a:ln>
          <a:effectLst/>
        </c:spPr>
        <c:marker>
          <c:symbol val="none"/>
        </c:marker>
      </c:pivotFmt>
      <c:pivotFmt>
        <c:idx val="62"/>
        <c:spPr>
          <a:solidFill>
            <a:srgbClr val="00B0F0">
              <a:alpha val="85000"/>
            </a:srgbClr>
          </a:solidFill>
          <a:ln w="9525" cap="flat" cmpd="sng" algn="ctr">
            <a:solidFill>
              <a:srgbClr val="00B0F0">
                <a:alpha val="50000"/>
              </a:srgbClr>
            </a:solidFill>
            <a:round/>
          </a:ln>
          <a:effectLst/>
        </c:spPr>
        <c:marker>
          <c:symbol val="none"/>
        </c:marker>
      </c:pivotFmt>
      <c:pivotFmt>
        <c:idx val="63"/>
        <c:spPr>
          <a:solidFill>
            <a:srgbClr val="92D050">
              <a:alpha val="85000"/>
            </a:srgbClr>
          </a:solidFill>
          <a:ln w="9525" cap="flat" cmpd="sng" algn="ctr">
            <a:solidFill>
              <a:srgbClr val="92D050"/>
            </a:solidFill>
            <a:round/>
          </a:ln>
          <a:effectLst/>
        </c:spPr>
        <c:marker>
          <c:symbol val="none"/>
        </c:marker>
      </c:pivotFmt>
      <c:pivotFmt>
        <c:idx val="64"/>
        <c:spPr>
          <a:solidFill>
            <a:schemeClr val="accent4">
              <a:alpha val="85000"/>
            </a:schemeClr>
          </a:solidFill>
          <a:ln w="9525" cap="flat" cmpd="sng" algn="ctr">
            <a:solidFill>
              <a:schemeClr val="accent4"/>
            </a:solidFill>
            <a:round/>
          </a:ln>
          <a:effectLst/>
        </c:spPr>
        <c:marker>
          <c:symbol val="none"/>
        </c:marker>
      </c:pivotFmt>
      <c:pivotFmt>
        <c:idx val="65"/>
        <c:spPr>
          <a:solidFill>
            <a:srgbClr val="7030A0">
              <a:alpha val="85000"/>
            </a:srgbClr>
          </a:solidFill>
          <a:ln w="9525" cap="flat" cmpd="sng" algn="ctr">
            <a:solidFill>
              <a:srgbClr val="7030A0"/>
            </a:solidFill>
            <a:round/>
          </a:ln>
          <a:effectLst/>
        </c:spPr>
        <c:marker>
          <c:symbol val="none"/>
        </c:marker>
      </c:pivotFmt>
      <c:pivotFmt>
        <c:idx val="66"/>
        <c:spPr>
          <a:solidFill>
            <a:srgbClr val="00B0F0">
              <a:alpha val="85000"/>
            </a:srgbClr>
          </a:solidFill>
          <a:ln w="9525" cap="flat" cmpd="sng" algn="ctr">
            <a:solidFill>
              <a:srgbClr val="00B0F0">
                <a:alpha val="50000"/>
              </a:srgbClr>
            </a:solidFill>
            <a:round/>
          </a:ln>
          <a:effectLst/>
        </c:spPr>
        <c:marker>
          <c:symbol val="none"/>
        </c:marker>
      </c:pivotFmt>
    </c:pivotFmts>
    <c:plotArea>
      <c:layout>
        <c:manualLayout>
          <c:layoutTarget val="inner"/>
          <c:xMode val="edge"/>
          <c:yMode val="edge"/>
          <c:x val="3.4809134937554297E-2"/>
          <c:y val="0.1091863404123098"/>
          <c:w val="0.83856206732547689"/>
          <c:h val="0.72010025780223086"/>
        </c:manualLayout>
      </c:layout>
      <c:barChart>
        <c:barDir val="col"/>
        <c:grouping val="stacked"/>
        <c:varyColors val="0"/>
        <c:ser>
          <c:idx val="0"/>
          <c:order val="0"/>
          <c:tx>
            <c:strRef>
              <c:f>'Person Trips by User'!$B$6:$B$7</c:f>
              <c:strCache>
                <c:ptCount val="1"/>
                <c:pt idx="0">
                  <c:v>Work-Live</c:v>
                </c:pt>
              </c:strCache>
            </c:strRef>
          </c:tx>
          <c:spPr>
            <a:solidFill>
              <a:srgbClr val="92D050">
                <a:alpha val="85000"/>
              </a:srgbClr>
            </a:solidFill>
            <a:ln w="9525" cap="flat" cmpd="sng" algn="ctr">
              <a:solidFill>
                <a:srgbClr val="92D05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User'!$B$8:$B$32</c:f>
              <c:numCache>
                <c:formatCode>General</c:formatCode>
                <c:ptCount val="24"/>
              </c:numCache>
            </c:numRef>
          </c:val>
          <c:extLst>
            <c:ext xmlns:c16="http://schemas.microsoft.com/office/drawing/2014/chart" uri="{C3380CC4-5D6E-409C-BE32-E72D297353CC}">
              <c16:uniqueId val="{00000000-A5B6-4984-8A86-4A20E9C74F1C}"/>
            </c:ext>
          </c:extLst>
        </c:ser>
        <c:ser>
          <c:idx val="1"/>
          <c:order val="1"/>
          <c:tx>
            <c:strRef>
              <c:f>'Person Trips by User'!$C$6:$C$7</c:f>
              <c:strCache>
                <c:ptCount val="1"/>
                <c:pt idx="0">
                  <c:v>Work</c:v>
                </c:pt>
              </c:strCache>
            </c:strRef>
          </c:tx>
          <c:spPr>
            <a:solidFill>
              <a:schemeClr val="accent4">
                <a:alpha val="85000"/>
              </a:schemeClr>
            </a:solidFill>
            <a:ln w="9525" cap="flat" cmpd="sng" algn="ctr">
              <a:solidFill>
                <a:schemeClr val="accent4"/>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User'!$C$8:$C$32</c:f>
              <c:numCache>
                <c:formatCode>General</c:formatCode>
                <c:ptCount val="24"/>
                <c:pt idx="7">
                  <c:v>1</c:v>
                </c:pt>
                <c:pt idx="8">
                  <c:v>1</c:v>
                </c:pt>
                <c:pt idx="10">
                  <c:v>1</c:v>
                </c:pt>
                <c:pt idx="12">
                  <c:v>3</c:v>
                </c:pt>
                <c:pt idx="13">
                  <c:v>1</c:v>
                </c:pt>
                <c:pt idx="15">
                  <c:v>1</c:v>
                </c:pt>
                <c:pt idx="17">
                  <c:v>1</c:v>
                </c:pt>
                <c:pt idx="20">
                  <c:v>1</c:v>
                </c:pt>
                <c:pt idx="21">
                  <c:v>1</c:v>
                </c:pt>
              </c:numCache>
            </c:numRef>
          </c:val>
          <c:extLst>
            <c:ext xmlns:c16="http://schemas.microsoft.com/office/drawing/2014/chart" uri="{C3380CC4-5D6E-409C-BE32-E72D297353CC}">
              <c16:uniqueId val="{00000001-A5B6-4984-8A86-4A20E9C74F1C}"/>
            </c:ext>
          </c:extLst>
        </c:ser>
        <c:ser>
          <c:idx val="2"/>
          <c:order val="2"/>
          <c:tx>
            <c:strRef>
              <c:f>'Person Trips by User'!$D$6:$D$7</c:f>
              <c:strCache>
                <c:ptCount val="1"/>
                <c:pt idx="0">
                  <c:v>Visitor</c:v>
                </c:pt>
              </c:strCache>
            </c:strRef>
          </c:tx>
          <c:spPr>
            <a:solidFill>
              <a:srgbClr val="7030A0">
                <a:alpha val="85000"/>
              </a:srgbClr>
            </a:solidFill>
            <a:ln w="9525" cap="flat" cmpd="sng" algn="ctr">
              <a:solidFill>
                <a:srgbClr val="7030A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User'!$D$8:$D$32</c:f>
              <c:numCache>
                <c:formatCode>General</c:formatCode>
                <c:ptCount val="24"/>
                <c:pt idx="2">
                  <c:v>10</c:v>
                </c:pt>
                <c:pt idx="3">
                  <c:v>27</c:v>
                </c:pt>
                <c:pt idx="4">
                  <c:v>23</c:v>
                </c:pt>
                <c:pt idx="5">
                  <c:v>8</c:v>
                </c:pt>
                <c:pt idx="6">
                  <c:v>8</c:v>
                </c:pt>
                <c:pt idx="7">
                  <c:v>28</c:v>
                </c:pt>
                <c:pt idx="8">
                  <c:v>27</c:v>
                </c:pt>
                <c:pt idx="9">
                  <c:v>28</c:v>
                </c:pt>
                <c:pt idx="10">
                  <c:v>40</c:v>
                </c:pt>
                <c:pt idx="11">
                  <c:v>31</c:v>
                </c:pt>
                <c:pt idx="12">
                  <c:v>36</c:v>
                </c:pt>
                <c:pt idx="13">
                  <c:v>30</c:v>
                </c:pt>
                <c:pt idx="14">
                  <c:v>23</c:v>
                </c:pt>
                <c:pt idx="15">
                  <c:v>34</c:v>
                </c:pt>
                <c:pt idx="16">
                  <c:v>26</c:v>
                </c:pt>
                <c:pt idx="17">
                  <c:v>7</c:v>
                </c:pt>
                <c:pt idx="18">
                  <c:v>36</c:v>
                </c:pt>
                <c:pt idx="19">
                  <c:v>32</c:v>
                </c:pt>
                <c:pt idx="20">
                  <c:v>27</c:v>
                </c:pt>
                <c:pt idx="21">
                  <c:v>23</c:v>
                </c:pt>
                <c:pt idx="22">
                  <c:v>25</c:v>
                </c:pt>
                <c:pt idx="23">
                  <c:v>20</c:v>
                </c:pt>
              </c:numCache>
            </c:numRef>
          </c:val>
          <c:extLst>
            <c:ext xmlns:c16="http://schemas.microsoft.com/office/drawing/2014/chart" uri="{C3380CC4-5D6E-409C-BE32-E72D297353CC}">
              <c16:uniqueId val="{00000002-A5B6-4984-8A86-4A20E9C74F1C}"/>
            </c:ext>
          </c:extLst>
        </c:ser>
        <c:ser>
          <c:idx val="3"/>
          <c:order val="3"/>
          <c:tx>
            <c:strRef>
              <c:f>'Person Trips by User'!$E$6:$E$7</c:f>
              <c:strCache>
                <c:ptCount val="1"/>
                <c:pt idx="0">
                  <c:v>Live</c:v>
                </c:pt>
              </c:strCache>
            </c:strRef>
          </c:tx>
          <c:spPr>
            <a:solidFill>
              <a:srgbClr val="00B0F0">
                <a:alpha val="85000"/>
              </a:srgbClr>
            </a:solidFill>
            <a:ln w="9525" cap="flat" cmpd="sng" algn="ctr">
              <a:solidFill>
                <a:srgbClr val="00B0F0">
                  <a:alpha val="50000"/>
                </a:srgbClr>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User'!$E$8:$E$32</c:f>
              <c:numCache>
                <c:formatCode>General</c:formatCode>
                <c:ptCount val="24"/>
                <c:pt idx="5">
                  <c:v>5</c:v>
                </c:pt>
                <c:pt idx="6">
                  <c:v>12</c:v>
                </c:pt>
                <c:pt idx="7">
                  <c:v>9</c:v>
                </c:pt>
                <c:pt idx="8">
                  <c:v>7</c:v>
                </c:pt>
                <c:pt idx="9">
                  <c:v>7</c:v>
                </c:pt>
                <c:pt idx="10">
                  <c:v>5</c:v>
                </c:pt>
                <c:pt idx="11">
                  <c:v>3</c:v>
                </c:pt>
                <c:pt idx="12">
                  <c:v>6</c:v>
                </c:pt>
                <c:pt idx="13">
                  <c:v>2</c:v>
                </c:pt>
                <c:pt idx="14">
                  <c:v>1</c:v>
                </c:pt>
                <c:pt idx="15">
                  <c:v>3</c:v>
                </c:pt>
                <c:pt idx="16">
                  <c:v>9</c:v>
                </c:pt>
                <c:pt idx="17">
                  <c:v>4</c:v>
                </c:pt>
                <c:pt idx="18">
                  <c:v>2</c:v>
                </c:pt>
                <c:pt idx="20">
                  <c:v>4</c:v>
                </c:pt>
                <c:pt idx="21">
                  <c:v>2</c:v>
                </c:pt>
              </c:numCache>
            </c:numRef>
          </c:val>
          <c:extLst>
            <c:ext xmlns:c16="http://schemas.microsoft.com/office/drawing/2014/chart" uri="{C3380CC4-5D6E-409C-BE32-E72D297353CC}">
              <c16:uniqueId val="{00000003-A5B6-4984-8A86-4A20E9C74F1C}"/>
            </c:ext>
          </c:extLst>
        </c:ser>
        <c:dLbls>
          <c:showLegendKey val="0"/>
          <c:showVal val="0"/>
          <c:showCatName val="0"/>
          <c:showSerName val="0"/>
          <c:showPercent val="0"/>
          <c:showBubbleSize val="0"/>
        </c:dLbls>
        <c:gapWidth val="150"/>
        <c:overlap val="100"/>
        <c:axId val="573518752"/>
        <c:axId val="573515472"/>
      </c:bar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r"/>
      <c:layout>
        <c:manualLayout>
          <c:xMode val="edge"/>
          <c:yMode val="edge"/>
          <c:x val="0.89448050470964069"/>
          <c:y val="6.5578964621999511E-2"/>
          <c:w val="0.10551956173263577"/>
          <c:h val="0.372519034079354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AAA-426E-9D92-7F64662BFF9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AAA-426E-9D92-7F64662BFF9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AAA-426E-9D92-7F64662BFF9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AAA-426E-9D92-7F64662BFF9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AAA-426E-9D92-7F64662BFF9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AAA-426E-9D92-7F64662BFF9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4AAA-426E-9D92-7F64662BFF97}"/>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4AAA-426E-9D92-7F64662BFF97}"/>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23</c:v>
                </c:pt>
                <c:pt idx="1">
                  <c:v>16</c:v>
                </c:pt>
                <c:pt idx="4">
                  <c:v>1</c:v>
                </c:pt>
              </c:numCache>
            </c:numRef>
          </c:val>
          <c:extLst>
            <c:ext xmlns:c16="http://schemas.microsoft.com/office/drawing/2014/chart" uri="{C3380CC4-5D6E-409C-BE32-E72D297353CC}">
              <c16:uniqueId val="{00000010-4AAA-426E-9D92-7F64662BFF97}"/>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39F-4417-8CEA-11426D3DE9A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39F-4417-8CEA-11426D3DE9A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39F-4417-8CEA-11426D3DE9A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39F-4417-8CEA-11426D3DE9A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39F-4417-8CEA-11426D3DE9AC}"/>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39F-4417-8CEA-11426D3DE9A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39F-4417-8CEA-11426D3DE9AC}"/>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39F-4417-8CEA-11426D3DE9A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137</c:v>
                </c:pt>
                <c:pt idx="1">
                  <c:v>30</c:v>
                </c:pt>
                <c:pt idx="2">
                  <c:v>11</c:v>
                </c:pt>
                <c:pt idx="4">
                  <c:v>1</c:v>
                </c:pt>
              </c:numCache>
            </c:numRef>
          </c:val>
          <c:extLst>
            <c:ext xmlns:c16="http://schemas.microsoft.com/office/drawing/2014/chart" uri="{C3380CC4-5D6E-409C-BE32-E72D297353CC}">
              <c16:uniqueId val="{00000010-139F-4417-8CEA-11426D3DE9AC}"/>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(003).xlsx]Flow Profile!PivotTable1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Mode Choice Flow Profile</a:t>
            </a:r>
          </a:p>
        </c:rich>
      </c:tx>
      <c:layout>
        <c:manualLayout>
          <c:xMode val="edge"/>
          <c:yMode val="edge"/>
          <c:x val="0.37607110877593181"/>
          <c:y val="4.59558823529411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3877677454406345E-2"/>
          <c:y val="0.14197326749564723"/>
          <c:w val="0.90495621878295718"/>
          <c:h val="0.65452640904574011"/>
        </c:manualLayout>
      </c:layout>
      <c:lineChart>
        <c:grouping val="standard"/>
        <c:varyColors val="0"/>
        <c:ser>
          <c:idx val="0"/>
          <c:order val="0"/>
          <c:tx>
            <c:strRef>
              <c:f>'Flow Profile'!$B$6</c:f>
              <c:strCache>
                <c:ptCount val="1"/>
                <c:pt idx="0">
                  <c:v>CAR</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Profile'!$B$7:$B$31</c:f>
              <c:numCache>
                <c:formatCode>General</c:formatCode>
                <c:ptCount val="24"/>
                <c:pt idx="0">
                  <c:v>4</c:v>
                </c:pt>
                <c:pt idx="1">
                  <c:v>9</c:v>
                </c:pt>
                <c:pt idx="2">
                  <c:v>4</c:v>
                </c:pt>
                <c:pt idx="3">
                  <c:v>3</c:v>
                </c:pt>
                <c:pt idx="4">
                  <c:v>3</c:v>
                </c:pt>
                <c:pt idx="5">
                  <c:v>7</c:v>
                </c:pt>
                <c:pt idx="6">
                  <c:v>11</c:v>
                </c:pt>
                <c:pt idx="7">
                  <c:v>3</c:v>
                </c:pt>
                <c:pt idx="8">
                  <c:v>7</c:v>
                </c:pt>
                <c:pt idx="9">
                  <c:v>18</c:v>
                </c:pt>
                <c:pt idx="10">
                  <c:v>5</c:v>
                </c:pt>
                <c:pt idx="11">
                  <c:v>8</c:v>
                </c:pt>
                <c:pt idx="12">
                  <c:v>6</c:v>
                </c:pt>
                <c:pt idx="13">
                  <c:v>3</c:v>
                </c:pt>
                <c:pt idx="14">
                  <c:v>3</c:v>
                </c:pt>
                <c:pt idx="15">
                  <c:v>2</c:v>
                </c:pt>
                <c:pt idx="16">
                  <c:v>5</c:v>
                </c:pt>
                <c:pt idx="17">
                  <c:v>2</c:v>
                </c:pt>
                <c:pt idx="18">
                  <c:v>3</c:v>
                </c:pt>
                <c:pt idx="19">
                  <c:v>9</c:v>
                </c:pt>
                <c:pt idx="20">
                  <c:v>13</c:v>
                </c:pt>
                <c:pt idx="21">
                  <c:v>30</c:v>
                </c:pt>
                <c:pt idx="22">
                  <c:v>29</c:v>
                </c:pt>
                <c:pt idx="23">
                  <c:v>27</c:v>
                </c:pt>
              </c:numCache>
            </c:numRef>
          </c:val>
          <c:smooth val="0"/>
          <c:extLst>
            <c:ext xmlns:c16="http://schemas.microsoft.com/office/drawing/2014/chart" uri="{C3380CC4-5D6E-409C-BE32-E72D297353CC}">
              <c16:uniqueId val="{00000000-E1AB-4F88-A091-9500575EE1A8}"/>
            </c:ext>
          </c:extLst>
        </c:ser>
        <c:ser>
          <c:idx val="1"/>
          <c:order val="1"/>
          <c:tx>
            <c:strRef>
              <c:f>'Flow Profile'!$C$6</c:f>
              <c:strCache>
                <c:ptCount val="1"/>
                <c:pt idx="0">
                  <c:v>PED</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Profile'!$C$7:$C$31</c:f>
              <c:numCache>
                <c:formatCode>General</c:formatCode>
                <c:ptCount val="24"/>
                <c:pt idx="1">
                  <c:v>7</c:v>
                </c:pt>
                <c:pt idx="2">
                  <c:v>1</c:v>
                </c:pt>
                <c:pt idx="3">
                  <c:v>2</c:v>
                </c:pt>
                <c:pt idx="5">
                  <c:v>6</c:v>
                </c:pt>
                <c:pt idx="9">
                  <c:v>6</c:v>
                </c:pt>
                <c:pt idx="10">
                  <c:v>1</c:v>
                </c:pt>
                <c:pt idx="11">
                  <c:v>3</c:v>
                </c:pt>
                <c:pt idx="12">
                  <c:v>1</c:v>
                </c:pt>
                <c:pt idx="13">
                  <c:v>1</c:v>
                </c:pt>
                <c:pt idx="14">
                  <c:v>1</c:v>
                </c:pt>
                <c:pt idx="18">
                  <c:v>4</c:v>
                </c:pt>
                <c:pt idx="20">
                  <c:v>4</c:v>
                </c:pt>
                <c:pt idx="21">
                  <c:v>3</c:v>
                </c:pt>
                <c:pt idx="22">
                  <c:v>3</c:v>
                </c:pt>
                <c:pt idx="23">
                  <c:v>4</c:v>
                </c:pt>
              </c:numCache>
            </c:numRef>
          </c:val>
          <c:smooth val="0"/>
          <c:extLst>
            <c:ext xmlns:c16="http://schemas.microsoft.com/office/drawing/2014/chart" uri="{C3380CC4-5D6E-409C-BE32-E72D297353CC}">
              <c16:uniqueId val="{00000001-E1AB-4F88-A091-9500575EE1A8}"/>
            </c:ext>
          </c:extLst>
        </c:ser>
        <c:ser>
          <c:idx val="2"/>
          <c:order val="2"/>
          <c:tx>
            <c:strRef>
              <c:f>'Flow Profile'!$D$6</c:f>
              <c:strCache>
                <c:ptCount val="1"/>
                <c:pt idx="0">
                  <c:v>CYCLE</c:v>
                </c:pt>
              </c:strCache>
            </c:strRef>
          </c:tx>
          <c:spPr>
            <a:ln w="31750" cap="rnd">
              <a:solidFill>
                <a:srgbClr val="92D050"/>
              </a:solidFill>
              <a:round/>
            </a:ln>
            <a:effectLst/>
          </c:spPr>
          <c:marker>
            <c:symbol val="circle"/>
            <c:size val="17"/>
            <c:spPr>
              <a:solidFill>
                <a:srgbClr val="92D050"/>
              </a:solidFill>
              <a:ln>
                <a:solidFill>
                  <a:srgbClr val="92D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Profile'!$D$7:$D$31</c:f>
              <c:numCache>
                <c:formatCode>General</c:formatCode>
                <c:ptCount val="24"/>
                <c:pt idx="11">
                  <c:v>2</c:v>
                </c:pt>
                <c:pt idx="16">
                  <c:v>1</c:v>
                </c:pt>
                <c:pt idx="17">
                  <c:v>1</c:v>
                </c:pt>
                <c:pt idx="19">
                  <c:v>1</c:v>
                </c:pt>
                <c:pt idx="21">
                  <c:v>8</c:v>
                </c:pt>
                <c:pt idx="22">
                  <c:v>3</c:v>
                </c:pt>
                <c:pt idx="23">
                  <c:v>2</c:v>
                </c:pt>
              </c:numCache>
            </c:numRef>
          </c:val>
          <c:smooth val="0"/>
          <c:extLst>
            <c:ext xmlns:c16="http://schemas.microsoft.com/office/drawing/2014/chart" uri="{C3380CC4-5D6E-409C-BE32-E72D297353CC}">
              <c16:uniqueId val="{00000002-E1AB-4F88-A091-9500575EE1A8}"/>
            </c:ext>
          </c:extLst>
        </c:ser>
        <c:ser>
          <c:idx val="3"/>
          <c:order val="3"/>
          <c:tx>
            <c:strRef>
              <c:f>'Flow Profile'!$E$6</c:f>
              <c:strCache>
                <c:ptCount val="1"/>
                <c:pt idx="0">
                  <c:v>TAXI</c:v>
                </c:pt>
              </c:strCache>
            </c:strRef>
          </c:tx>
          <c:spPr>
            <a:ln w="31750" cap="rnd">
              <a:solidFill>
                <a:srgbClr val="FF0000"/>
              </a:solidFill>
              <a:round/>
            </a:ln>
            <a:effectLst/>
          </c:spPr>
          <c:marker>
            <c:symbol val="circle"/>
            <c:size val="17"/>
            <c:spPr>
              <a:solidFill>
                <a:srgbClr val="FF0000"/>
              </a:solidFill>
              <a:ln>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Profile'!$E$7:$E$31</c:f>
              <c:numCache>
                <c:formatCode>General</c:formatCode>
                <c:ptCount val="24"/>
              </c:numCache>
            </c:numRef>
          </c:val>
          <c:smooth val="0"/>
          <c:extLst>
            <c:ext xmlns:c16="http://schemas.microsoft.com/office/drawing/2014/chart" uri="{C3380CC4-5D6E-409C-BE32-E72D297353CC}">
              <c16:uniqueId val="{00000003-E1AB-4F88-A091-9500575EE1A8}"/>
            </c:ext>
          </c:extLst>
        </c:ser>
        <c:ser>
          <c:idx val="4"/>
          <c:order val="4"/>
          <c:tx>
            <c:strRef>
              <c:f>'Flow Profile'!$F$6</c:f>
              <c:strCache>
                <c:ptCount val="1"/>
                <c:pt idx="0">
                  <c:v>MOTORBIKE</c:v>
                </c:pt>
              </c:strCache>
            </c:strRef>
          </c:tx>
          <c:spPr>
            <a:ln w="31750" cap="rnd">
              <a:solidFill>
                <a:schemeClr val="accent4"/>
              </a:solidFill>
              <a:round/>
            </a:ln>
            <a:effectLst/>
          </c:spPr>
          <c:marker>
            <c:symbol val="circle"/>
            <c:size val="17"/>
            <c:spPr>
              <a:solidFill>
                <a:schemeClr val="accent4"/>
              </a:solidFill>
              <a:ln>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Profile'!$F$7:$F$31</c:f>
              <c:numCache>
                <c:formatCode>General</c:formatCode>
                <c:ptCount val="24"/>
                <c:pt idx="4">
                  <c:v>1</c:v>
                </c:pt>
                <c:pt idx="17">
                  <c:v>1</c:v>
                </c:pt>
                <c:pt idx="23">
                  <c:v>1</c:v>
                </c:pt>
              </c:numCache>
            </c:numRef>
          </c:val>
          <c:smooth val="0"/>
          <c:extLst>
            <c:ext xmlns:c16="http://schemas.microsoft.com/office/drawing/2014/chart" uri="{C3380CC4-5D6E-409C-BE32-E72D297353CC}">
              <c16:uniqueId val="{00000004-E1AB-4F88-A091-9500575EE1A8}"/>
            </c:ext>
          </c:extLst>
        </c:ser>
        <c:ser>
          <c:idx val="5"/>
          <c:order val="5"/>
          <c:tx>
            <c:strRef>
              <c:f>'Flow Profile'!$G$6</c:f>
              <c:strCache>
                <c:ptCount val="1"/>
                <c:pt idx="0">
                  <c:v>BUS PAS</c:v>
                </c:pt>
              </c:strCache>
            </c:strRef>
          </c:tx>
          <c:spPr>
            <a:ln w="31750" cap="rnd">
              <a:solidFill>
                <a:srgbClr val="7030A0"/>
              </a:solidFill>
              <a:round/>
            </a:ln>
            <a:effectLst/>
          </c:spPr>
          <c:marker>
            <c:symbol val="circle"/>
            <c:size val="17"/>
            <c:spPr>
              <a:solidFill>
                <a:srgbClr val="7030A0"/>
              </a:solidFill>
              <a:ln>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Profile'!$G$7:$G$31</c:f>
              <c:numCache>
                <c:formatCode>General</c:formatCode>
                <c:ptCount val="24"/>
              </c:numCache>
            </c:numRef>
          </c:val>
          <c:smooth val="0"/>
          <c:extLst>
            <c:ext xmlns:c16="http://schemas.microsoft.com/office/drawing/2014/chart" uri="{C3380CC4-5D6E-409C-BE32-E72D297353CC}">
              <c16:uniqueId val="{00000005-E1AB-4F88-A091-9500575EE1A8}"/>
            </c:ext>
          </c:extLst>
        </c:ser>
        <c:ser>
          <c:idx val="6"/>
          <c:order val="6"/>
          <c:tx>
            <c:strRef>
              <c:f>'Flow Profile'!$H$6</c:f>
              <c:strCache>
                <c:ptCount val="1"/>
                <c:pt idx="0">
                  <c:v>LGV's</c:v>
                </c:pt>
              </c:strCache>
            </c:strRef>
          </c:tx>
          <c:spPr>
            <a:ln w="31750" cap="rnd">
              <a:solidFill>
                <a:schemeClr val="accent1">
                  <a:lumMod val="60000"/>
                </a:schemeClr>
              </a:solidFill>
              <a:round/>
            </a:ln>
            <a:effectLst/>
          </c:spPr>
          <c:marker>
            <c:symbol val="circle"/>
            <c:size val="17"/>
            <c:spPr>
              <a:solidFill>
                <a:schemeClr val="accent1">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Profile'!$H$7:$H$31</c:f>
              <c:numCache>
                <c:formatCode>General</c:formatCode>
                <c:ptCount val="24"/>
              </c:numCache>
            </c:numRef>
          </c:val>
          <c:smooth val="0"/>
          <c:extLst>
            <c:ext xmlns:c16="http://schemas.microsoft.com/office/drawing/2014/chart" uri="{C3380CC4-5D6E-409C-BE32-E72D297353CC}">
              <c16:uniqueId val="{00000006-E1AB-4F88-A091-9500575EE1A8}"/>
            </c:ext>
          </c:extLst>
        </c:ser>
        <c:ser>
          <c:idx val="7"/>
          <c:order val="7"/>
          <c:tx>
            <c:strRef>
              <c:f>'Flow Profile'!$I$6</c:f>
              <c:strCache>
                <c:ptCount val="1"/>
                <c:pt idx="0">
                  <c:v>OGV's</c:v>
                </c:pt>
              </c:strCache>
            </c:strRef>
          </c:tx>
          <c:spPr>
            <a:ln w="31750" cap="rnd">
              <a:solidFill>
                <a:schemeClr val="accent2">
                  <a:lumMod val="60000"/>
                </a:schemeClr>
              </a:solidFill>
              <a:round/>
            </a:ln>
            <a:effectLst/>
          </c:spPr>
          <c:marker>
            <c:symbol val="circle"/>
            <c:size val="17"/>
            <c:spPr>
              <a:solidFill>
                <a:schemeClr val="accent2">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'Flow Profile'!$A$7:$A$31</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'Flow Profile'!$I$7:$I$31</c:f>
              <c:numCache>
                <c:formatCode>General</c:formatCode>
                <c:ptCount val="24"/>
              </c:numCache>
            </c:numRef>
          </c:val>
          <c:smooth val="0"/>
          <c:extLst>
            <c:ext xmlns:c16="http://schemas.microsoft.com/office/drawing/2014/chart" uri="{C3380CC4-5D6E-409C-BE32-E72D297353CC}">
              <c16:uniqueId val="{00000007-E1AB-4F88-A091-9500575EE1A8}"/>
            </c:ext>
          </c:extLst>
        </c:ser>
        <c:dLbls>
          <c:dLblPos val="ctr"/>
          <c:showLegendKey val="0"/>
          <c:showVal val="1"/>
          <c:showCatName val="0"/>
          <c:showSerName val="0"/>
          <c:showPercent val="0"/>
          <c:showBubbleSize val="0"/>
        </c:dLbls>
        <c:marker val="1"/>
        <c:smooth val="0"/>
        <c:axId val="573518752"/>
        <c:axId val="573515472"/>
      </c:line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(003).xlsx]Person Trips by User!PivotTable1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Person Trips by User Type</a:t>
            </a:r>
          </a:p>
        </c:rich>
      </c:tx>
      <c:layout>
        <c:manualLayout>
          <c:xMode val="edge"/>
          <c:yMode val="edge"/>
          <c:x val="0.2476242080403277"/>
          <c:y val="2.51448893052685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00B0F0">
              <a:alpha val="85000"/>
            </a:srgbClr>
          </a:solidFill>
          <a:ln w="9525" cap="flat" cmpd="sng" algn="ctr">
            <a:solidFill>
              <a:srgbClr val="00B0F0">
                <a:alpha val="50000"/>
              </a:srgbClr>
            </a:solidFill>
            <a:round/>
          </a:ln>
          <a:effectLst/>
        </c:spPr>
        <c:marker>
          <c:symbol val="circle"/>
          <c:size val="17"/>
          <c:spPr>
            <a:solidFill>
              <a:schemeClr val="accent5"/>
            </a:solidFill>
            <a:ln>
              <a:noFill/>
            </a:ln>
            <a:effectLst/>
          </c:spPr>
        </c:marker>
      </c:pivotFmt>
      <c:pivotFmt>
        <c:idx val="45"/>
        <c:spPr>
          <a:solidFill>
            <a:srgbClr val="C00000">
              <a:alpha val="85000"/>
            </a:srgbClr>
          </a:solidFill>
          <a:ln w="9525" cap="flat" cmpd="sng" algn="ctr">
            <a:solidFill>
              <a:srgbClr val="C00000">
                <a:alpha val="50000"/>
              </a:srgbClr>
            </a:solidFill>
            <a:round/>
          </a:ln>
          <a:effectLst/>
        </c:spPr>
        <c:marker>
          <c:symbol val="circle"/>
          <c:size val="17"/>
          <c:spPr>
            <a:solidFill>
              <a:schemeClr val="accent4"/>
            </a:solidFill>
            <a:ln>
              <a:noFill/>
            </a:ln>
            <a:effectLst/>
          </c:spPr>
        </c:marker>
      </c:pivotFmt>
      <c:pivotFmt>
        <c:idx val="46"/>
        <c:spPr>
          <a:solidFill>
            <a:srgbClr val="7030A0">
              <a:alpha val="85000"/>
            </a:srgbClr>
          </a:solidFill>
          <a:ln w="9525" cap="flat" cmpd="sng" algn="ctr">
            <a:solidFill>
              <a:srgbClr val="7030A0"/>
            </a:solidFill>
            <a:round/>
          </a:ln>
          <a:effectLst/>
        </c:spPr>
        <c:marker>
          <c:symbol val="circle"/>
          <c:size val="17"/>
          <c:spPr>
            <a:solidFill>
              <a:srgbClr val="92D050"/>
            </a:solidFill>
            <a:ln>
              <a:solidFill>
                <a:srgbClr val="92D050"/>
              </a:solidFill>
            </a:ln>
            <a:effectLst/>
          </c:spPr>
        </c:marker>
      </c:pivotFmt>
      <c:pivotFmt>
        <c:idx val="47"/>
        <c:spPr>
          <a:solidFill>
            <a:schemeClr val="accent4">
              <a:alpha val="85000"/>
            </a:schemeClr>
          </a:solidFill>
          <a:ln w="9525" cap="flat" cmpd="sng" algn="ctr">
            <a:solidFill>
              <a:schemeClr val="accent4"/>
            </a:solidFill>
            <a:round/>
          </a:ln>
          <a:effectLst/>
        </c:spPr>
        <c:marker>
          <c:symbol val="circle"/>
          <c:size val="17"/>
          <c:spPr>
            <a:solidFill>
              <a:srgbClr val="FF0000"/>
            </a:solidFill>
            <a:ln>
              <a:solidFill>
                <a:srgbClr val="FF0000"/>
              </a:solidFill>
            </a:ln>
            <a:effectLst/>
          </c:spPr>
        </c:marker>
      </c:pivotFmt>
      <c:pivotFmt>
        <c:idx val="48"/>
        <c:spPr>
          <a:solidFill>
            <a:srgbClr val="92D050">
              <a:alpha val="85000"/>
            </a:srgbClr>
          </a:solidFill>
          <a:ln w="9525" cap="flat" cmpd="sng" algn="ctr">
            <a:solidFill>
              <a:srgbClr val="92D050"/>
            </a:solidFill>
            <a:round/>
          </a:ln>
          <a:effectLst/>
        </c:spPr>
        <c:marker>
          <c:symbol val="circle"/>
          <c:size val="17"/>
          <c:spPr>
            <a:solidFill>
              <a:schemeClr val="accent4"/>
            </a:solidFill>
            <a:ln>
              <a:solidFill>
                <a:schemeClr val="accent4"/>
              </a:solidFill>
            </a:ln>
            <a:effectLst/>
          </c:spPr>
        </c:marker>
      </c:pivotFmt>
      <c:pivotFmt>
        <c:idx val="49"/>
        <c:spPr>
          <a:solidFill>
            <a:srgbClr val="92D050">
              <a:alpha val="85000"/>
            </a:srgbClr>
          </a:solidFill>
          <a:ln w="9525" cap="flat" cmpd="sng" algn="ctr">
            <a:solidFill>
              <a:srgbClr val="92D050"/>
            </a:solidFill>
            <a:round/>
          </a:ln>
          <a:effectLst/>
        </c:spPr>
        <c:marker>
          <c:symbol val="none"/>
        </c:marker>
      </c:pivotFmt>
      <c:pivotFmt>
        <c:idx val="50"/>
        <c:spPr>
          <a:solidFill>
            <a:schemeClr val="accent4">
              <a:alpha val="85000"/>
            </a:schemeClr>
          </a:solidFill>
          <a:ln w="9525" cap="flat" cmpd="sng" algn="ctr">
            <a:solidFill>
              <a:schemeClr val="accent4"/>
            </a:solidFill>
            <a:round/>
          </a:ln>
          <a:effectLst/>
        </c:spPr>
        <c:marker>
          <c:symbol val="none"/>
        </c:marker>
      </c:pivotFmt>
      <c:pivotFmt>
        <c:idx val="51"/>
        <c:spPr>
          <a:solidFill>
            <a:srgbClr val="7030A0">
              <a:alpha val="85000"/>
            </a:srgbClr>
          </a:solidFill>
          <a:ln w="9525" cap="flat" cmpd="sng" algn="ctr">
            <a:solidFill>
              <a:srgbClr val="7030A0"/>
            </a:solidFill>
            <a:round/>
          </a:ln>
          <a:effectLst/>
        </c:spPr>
        <c:marker>
          <c:symbol val="none"/>
        </c:marker>
      </c:pivotFmt>
      <c:pivotFmt>
        <c:idx val="52"/>
        <c:spPr>
          <a:solidFill>
            <a:srgbClr val="C00000">
              <a:alpha val="85000"/>
            </a:srgbClr>
          </a:solidFill>
          <a:ln w="9525" cap="flat" cmpd="sng" algn="ctr">
            <a:solidFill>
              <a:srgbClr val="C00000">
                <a:alpha val="50000"/>
              </a:srgbClr>
            </a:solidFill>
            <a:round/>
          </a:ln>
          <a:effectLst/>
        </c:spPr>
        <c:marker>
          <c:symbol val="none"/>
        </c:marker>
      </c:pivotFmt>
      <c:pivotFmt>
        <c:idx val="53"/>
        <c:spPr>
          <a:solidFill>
            <a:srgbClr val="00B0F0">
              <a:alpha val="85000"/>
            </a:srgbClr>
          </a:solidFill>
          <a:ln w="9525" cap="flat" cmpd="sng" algn="ctr">
            <a:solidFill>
              <a:srgbClr val="00B0F0">
                <a:alpha val="50000"/>
              </a:srgbClr>
            </a:solidFill>
            <a:round/>
          </a:ln>
          <a:effectLst/>
        </c:spPr>
        <c:marker>
          <c:symbol val="none"/>
        </c:marker>
      </c:pivotFmt>
      <c:pivotFmt>
        <c:idx val="54"/>
        <c:spPr>
          <a:solidFill>
            <a:srgbClr val="92D050">
              <a:alpha val="85000"/>
            </a:srgbClr>
          </a:solidFill>
          <a:ln w="9525" cap="flat" cmpd="sng" algn="ctr">
            <a:solidFill>
              <a:srgbClr val="92D050"/>
            </a:solidFill>
            <a:round/>
          </a:ln>
          <a:effectLst/>
        </c:spPr>
        <c:marker>
          <c:symbol val="none"/>
        </c:marker>
      </c:pivotFmt>
      <c:pivotFmt>
        <c:idx val="55"/>
        <c:spPr>
          <a:solidFill>
            <a:schemeClr val="accent4">
              <a:alpha val="85000"/>
            </a:schemeClr>
          </a:solidFill>
          <a:ln w="9525" cap="flat" cmpd="sng" algn="ctr">
            <a:solidFill>
              <a:schemeClr val="accent4"/>
            </a:solidFill>
            <a:round/>
          </a:ln>
          <a:effectLst/>
        </c:spPr>
        <c:marker>
          <c:symbol val="none"/>
        </c:marker>
      </c:pivotFmt>
      <c:pivotFmt>
        <c:idx val="56"/>
        <c:spPr>
          <a:solidFill>
            <a:srgbClr val="7030A0">
              <a:alpha val="85000"/>
            </a:srgbClr>
          </a:solidFill>
          <a:ln w="9525" cap="flat" cmpd="sng" algn="ctr">
            <a:solidFill>
              <a:srgbClr val="7030A0"/>
            </a:solidFill>
            <a:round/>
          </a:ln>
          <a:effectLst/>
        </c:spPr>
        <c:marker>
          <c:symbol val="none"/>
        </c:marker>
      </c:pivotFmt>
      <c:pivotFmt>
        <c:idx val="57"/>
        <c:spPr>
          <a:solidFill>
            <a:srgbClr val="C00000">
              <a:alpha val="85000"/>
            </a:srgbClr>
          </a:solidFill>
          <a:ln w="9525" cap="flat" cmpd="sng" algn="ctr">
            <a:solidFill>
              <a:srgbClr val="C00000">
                <a:alpha val="50000"/>
              </a:srgb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00B0F0">
              <a:alpha val="85000"/>
            </a:srgbClr>
          </a:solidFill>
          <a:ln w="9525" cap="flat" cmpd="sng" algn="ctr">
            <a:solidFill>
              <a:srgbClr val="00B0F0">
                <a:alpha val="50000"/>
              </a:srgbClr>
            </a:solidFill>
            <a:round/>
          </a:ln>
          <a:effectLst/>
        </c:spPr>
        <c:marker>
          <c:symbol val="none"/>
        </c:marker>
      </c:pivotFmt>
      <c:pivotFmt>
        <c:idx val="59"/>
        <c:spPr>
          <a:solidFill>
            <a:srgbClr val="92D050">
              <a:alpha val="85000"/>
            </a:srgbClr>
          </a:solidFill>
          <a:ln w="9525" cap="flat" cmpd="sng" algn="ctr">
            <a:solidFill>
              <a:srgbClr val="92D050"/>
            </a:solidFill>
            <a:round/>
          </a:ln>
          <a:effectLst/>
        </c:spPr>
        <c:marker>
          <c:symbol val="none"/>
        </c:marker>
      </c:pivotFmt>
      <c:pivotFmt>
        <c:idx val="60"/>
        <c:spPr>
          <a:solidFill>
            <a:schemeClr val="accent4">
              <a:alpha val="85000"/>
            </a:schemeClr>
          </a:solidFill>
          <a:ln w="9525" cap="flat" cmpd="sng" algn="ctr">
            <a:solidFill>
              <a:schemeClr val="accent4"/>
            </a:solidFill>
            <a:round/>
          </a:ln>
          <a:effectLst/>
        </c:spPr>
        <c:marker>
          <c:symbol val="none"/>
        </c:marker>
      </c:pivotFmt>
      <c:pivotFmt>
        <c:idx val="61"/>
        <c:spPr>
          <a:solidFill>
            <a:srgbClr val="7030A0">
              <a:alpha val="85000"/>
            </a:srgbClr>
          </a:solidFill>
          <a:ln w="9525" cap="flat" cmpd="sng" algn="ctr">
            <a:solidFill>
              <a:srgbClr val="7030A0"/>
            </a:solidFill>
            <a:round/>
          </a:ln>
          <a:effectLst/>
        </c:spPr>
        <c:marker>
          <c:symbol val="none"/>
        </c:marker>
      </c:pivotFmt>
      <c:pivotFmt>
        <c:idx val="62"/>
        <c:spPr>
          <a:solidFill>
            <a:srgbClr val="00B0F0">
              <a:alpha val="85000"/>
            </a:srgbClr>
          </a:solidFill>
          <a:ln w="9525" cap="flat" cmpd="sng" algn="ctr">
            <a:solidFill>
              <a:srgbClr val="00B0F0">
                <a:alpha val="50000"/>
              </a:srgbClr>
            </a:solidFill>
            <a:round/>
          </a:ln>
          <a:effectLst/>
        </c:spPr>
        <c:marker>
          <c:symbol val="none"/>
        </c:marker>
      </c:pivotFmt>
      <c:pivotFmt>
        <c:idx val="63"/>
        <c:spPr>
          <a:solidFill>
            <a:srgbClr val="92D050">
              <a:alpha val="85000"/>
            </a:srgbClr>
          </a:solidFill>
          <a:ln w="9525" cap="flat" cmpd="sng" algn="ctr">
            <a:solidFill>
              <a:srgbClr val="92D050"/>
            </a:solidFill>
            <a:round/>
          </a:ln>
          <a:effectLst/>
        </c:spPr>
        <c:marker>
          <c:symbol val="none"/>
        </c:marker>
      </c:pivotFmt>
      <c:pivotFmt>
        <c:idx val="64"/>
        <c:spPr>
          <a:solidFill>
            <a:schemeClr val="accent4">
              <a:alpha val="85000"/>
            </a:schemeClr>
          </a:solidFill>
          <a:ln w="9525" cap="flat" cmpd="sng" algn="ctr">
            <a:solidFill>
              <a:schemeClr val="accent4"/>
            </a:solidFill>
            <a:round/>
          </a:ln>
          <a:effectLst/>
        </c:spPr>
        <c:marker>
          <c:symbol val="none"/>
        </c:marker>
      </c:pivotFmt>
      <c:pivotFmt>
        <c:idx val="65"/>
        <c:spPr>
          <a:solidFill>
            <a:srgbClr val="7030A0">
              <a:alpha val="85000"/>
            </a:srgbClr>
          </a:solidFill>
          <a:ln w="9525" cap="flat" cmpd="sng" algn="ctr">
            <a:solidFill>
              <a:srgbClr val="7030A0"/>
            </a:solidFill>
            <a:round/>
          </a:ln>
          <a:effectLst/>
        </c:spPr>
        <c:marker>
          <c:symbol val="none"/>
        </c:marker>
      </c:pivotFmt>
      <c:pivotFmt>
        <c:idx val="66"/>
        <c:spPr>
          <a:solidFill>
            <a:srgbClr val="00B0F0">
              <a:alpha val="85000"/>
            </a:srgbClr>
          </a:solidFill>
          <a:ln w="9525" cap="flat" cmpd="sng" algn="ctr">
            <a:solidFill>
              <a:srgbClr val="00B0F0">
                <a:alpha val="50000"/>
              </a:srgbClr>
            </a:solidFill>
            <a:round/>
          </a:ln>
          <a:effectLst/>
        </c:spPr>
        <c:marker>
          <c:symbol val="none"/>
        </c:marker>
      </c:pivotFmt>
    </c:pivotFmts>
    <c:plotArea>
      <c:layout>
        <c:manualLayout>
          <c:layoutTarget val="inner"/>
          <c:xMode val="edge"/>
          <c:yMode val="edge"/>
          <c:x val="3.4809134937554297E-2"/>
          <c:y val="0.1091863404123098"/>
          <c:w val="0.83856206732547689"/>
          <c:h val="0.72010025780223086"/>
        </c:manualLayout>
      </c:layout>
      <c:barChart>
        <c:barDir val="col"/>
        <c:grouping val="stacked"/>
        <c:varyColors val="0"/>
        <c:ser>
          <c:idx val="0"/>
          <c:order val="0"/>
          <c:tx>
            <c:strRef>
              <c:f>'Person Trips by User'!$B$6:$B$7</c:f>
              <c:strCache>
                <c:ptCount val="1"/>
                <c:pt idx="0">
                  <c:v>Work-Live</c:v>
                </c:pt>
              </c:strCache>
            </c:strRef>
          </c:tx>
          <c:spPr>
            <a:solidFill>
              <a:srgbClr val="92D050">
                <a:alpha val="85000"/>
              </a:srgbClr>
            </a:solidFill>
            <a:ln w="9525" cap="flat" cmpd="sng" algn="ctr">
              <a:solidFill>
                <a:srgbClr val="92D05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User'!$B$8:$B$32</c:f>
              <c:numCache>
                <c:formatCode>General</c:formatCode>
                <c:ptCount val="24"/>
                <c:pt idx="0">
                  <c:v>4</c:v>
                </c:pt>
                <c:pt idx="1">
                  <c:v>4</c:v>
                </c:pt>
                <c:pt idx="2">
                  <c:v>1</c:v>
                </c:pt>
                <c:pt idx="3">
                  <c:v>5</c:v>
                </c:pt>
                <c:pt idx="4">
                  <c:v>7</c:v>
                </c:pt>
                <c:pt idx="5">
                  <c:v>2</c:v>
                </c:pt>
                <c:pt idx="6">
                  <c:v>1</c:v>
                </c:pt>
                <c:pt idx="7">
                  <c:v>3</c:v>
                </c:pt>
                <c:pt idx="8">
                  <c:v>1</c:v>
                </c:pt>
                <c:pt idx="9">
                  <c:v>3</c:v>
                </c:pt>
                <c:pt idx="12">
                  <c:v>1</c:v>
                </c:pt>
                <c:pt idx="13">
                  <c:v>2</c:v>
                </c:pt>
                <c:pt idx="14">
                  <c:v>1</c:v>
                </c:pt>
                <c:pt idx="16">
                  <c:v>1</c:v>
                </c:pt>
                <c:pt idx="17">
                  <c:v>1</c:v>
                </c:pt>
                <c:pt idx="20">
                  <c:v>1</c:v>
                </c:pt>
                <c:pt idx="22">
                  <c:v>1</c:v>
                </c:pt>
                <c:pt idx="23">
                  <c:v>3</c:v>
                </c:pt>
              </c:numCache>
            </c:numRef>
          </c:val>
          <c:extLst>
            <c:ext xmlns:c16="http://schemas.microsoft.com/office/drawing/2014/chart" uri="{C3380CC4-5D6E-409C-BE32-E72D297353CC}">
              <c16:uniqueId val="{00000000-4EB2-488E-94AE-0D69C725ED82}"/>
            </c:ext>
          </c:extLst>
        </c:ser>
        <c:ser>
          <c:idx val="1"/>
          <c:order val="1"/>
          <c:tx>
            <c:strRef>
              <c:f>'Person Trips by User'!$C$6:$C$7</c:f>
              <c:strCache>
                <c:ptCount val="1"/>
                <c:pt idx="0">
                  <c:v>Work</c:v>
                </c:pt>
              </c:strCache>
            </c:strRef>
          </c:tx>
          <c:spPr>
            <a:solidFill>
              <a:schemeClr val="accent4">
                <a:alpha val="85000"/>
              </a:schemeClr>
            </a:solidFill>
            <a:ln w="9525" cap="flat" cmpd="sng" algn="ctr">
              <a:solidFill>
                <a:schemeClr val="accent4"/>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User'!$C$8:$C$32</c:f>
              <c:numCache>
                <c:formatCode>General</c:formatCode>
                <c:ptCount val="24"/>
              </c:numCache>
            </c:numRef>
          </c:val>
          <c:extLst>
            <c:ext xmlns:c16="http://schemas.microsoft.com/office/drawing/2014/chart" uri="{C3380CC4-5D6E-409C-BE32-E72D297353CC}">
              <c16:uniqueId val="{00000001-4EB2-488E-94AE-0D69C725ED82}"/>
            </c:ext>
          </c:extLst>
        </c:ser>
        <c:ser>
          <c:idx val="2"/>
          <c:order val="2"/>
          <c:tx>
            <c:strRef>
              <c:f>'Person Trips by User'!$D$6:$D$7</c:f>
              <c:strCache>
                <c:ptCount val="1"/>
                <c:pt idx="0">
                  <c:v>Visitor</c:v>
                </c:pt>
              </c:strCache>
            </c:strRef>
          </c:tx>
          <c:spPr>
            <a:solidFill>
              <a:srgbClr val="7030A0">
                <a:alpha val="85000"/>
              </a:srgbClr>
            </a:solidFill>
            <a:ln w="9525" cap="flat" cmpd="sng" algn="ctr">
              <a:solidFill>
                <a:srgbClr val="7030A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User'!$D$8:$D$32</c:f>
              <c:numCache>
                <c:formatCode>General</c:formatCode>
                <c:ptCount val="24"/>
                <c:pt idx="1">
                  <c:v>2</c:v>
                </c:pt>
                <c:pt idx="4">
                  <c:v>1</c:v>
                </c:pt>
                <c:pt idx="9">
                  <c:v>1</c:v>
                </c:pt>
                <c:pt idx="19">
                  <c:v>2</c:v>
                </c:pt>
                <c:pt idx="20">
                  <c:v>2</c:v>
                </c:pt>
                <c:pt idx="22">
                  <c:v>4</c:v>
                </c:pt>
              </c:numCache>
            </c:numRef>
          </c:val>
          <c:extLst>
            <c:ext xmlns:c16="http://schemas.microsoft.com/office/drawing/2014/chart" uri="{C3380CC4-5D6E-409C-BE32-E72D297353CC}">
              <c16:uniqueId val="{00000002-4EB2-488E-94AE-0D69C725ED82}"/>
            </c:ext>
          </c:extLst>
        </c:ser>
        <c:ser>
          <c:idx val="3"/>
          <c:order val="3"/>
          <c:tx>
            <c:strRef>
              <c:f>'Person Trips by User'!$E$6:$E$7</c:f>
              <c:strCache>
                <c:ptCount val="1"/>
                <c:pt idx="0">
                  <c:v>Live</c:v>
                </c:pt>
              </c:strCache>
            </c:strRef>
          </c:tx>
          <c:spPr>
            <a:solidFill>
              <a:srgbClr val="00B0F0">
                <a:alpha val="85000"/>
              </a:srgbClr>
            </a:solidFill>
            <a:ln w="9525" cap="flat" cmpd="sng" algn="ctr">
              <a:solidFill>
                <a:srgbClr val="00B0F0">
                  <a:alpha val="50000"/>
                </a:srgbClr>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User'!$E$8:$E$32</c:f>
              <c:numCache>
                <c:formatCode>General</c:formatCode>
                <c:ptCount val="24"/>
                <c:pt idx="0">
                  <c:v>7</c:v>
                </c:pt>
                <c:pt idx="1">
                  <c:v>12</c:v>
                </c:pt>
                <c:pt idx="2">
                  <c:v>6</c:v>
                </c:pt>
                <c:pt idx="3">
                  <c:v>5</c:v>
                </c:pt>
                <c:pt idx="4">
                  <c:v>13</c:v>
                </c:pt>
                <c:pt idx="5">
                  <c:v>13</c:v>
                </c:pt>
                <c:pt idx="6">
                  <c:v>11</c:v>
                </c:pt>
                <c:pt idx="7">
                  <c:v>4</c:v>
                </c:pt>
                <c:pt idx="8">
                  <c:v>10</c:v>
                </c:pt>
                <c:pt idx="9">
                  <c:v>21</c:v>
                </c:pt>
                <c:pt idx="10">
                  <c:v>8</c:v>
                </c:pt>
                <c:pt idx="11">
                  <c:v>10</c:v>
                </c:pt>
                <c:pt idx="12">
                  <c:v>2</c:v>
                </c:pt>
                <c:pt idx="13">
                  <c:v>4</c:v>
                </c:pt>
                <c:pt idx="14">
                  <c:v>7</c:v>
                </c:pt>
                <c:pt idx="15">
                  <c:v>2</c:v>
                </c:pt>
                <c:pt idx="16">
                  <c:v>11</c:v>
                </c:pt>
                <c:pt idx="17">
                  <c:v>7</c:v>
                </c:pt>
                <c:pt idx="18">
                  <c:v>37</c:v>
                </c:pt>
                <c:pt idx="19">
                  <c:v>19</c:v>
                </c:pt>
                <c:pt idx="20">
                  <c:v>51</c:v>
                </c:pt>
                <c:pt idx="21">
                  <c:v>58</c:v>
                </c:pt>
                <c:pt idx="22">
                  <c:v>54</c:v>
                </c:pt>
                <c:pt idx="23">
                  <c:v>51</c:v>
                </c:pt>
              </c:numCache>
            </c:numRef>
          </c:val>
          <c:extLst>
            <c:ext xmlns:c16="http://schemas.microsoft.com/office/drawing/2014/chart" uri="{C3380CC4-5D6E-409C-BE32-E72D297353CC}">
              <c16:uniqueId val="{00000003-4EB2-488E-94AE-0D69C725ED82}"/>
            </c:ext>
          </c:extLst>
        </c:ser>
        <c:dLbls>
          <c:showLegendKey val="0"/>
          <c:showVal val="0"/>
          <c:showCatName val="0"/>
          <c:showSerName val="0"/>
          <c:showPercent val="0"/>
          <c:showBubbleSize val="0"/>
        </c:dLbls>
        <c:gapWidth val="150"/>
        <c:overlap val="100"/>
        <c:axId val="573518752"/>
        <c:axId val="573515472"/>
      </c:bar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r"/>
      <c:layout>
        <c:manualLayout>
          <c:xMode val="edge"/>
          <c:yMode val="edge"/>
          <c:x val="0.89448050470964069"/>
          <c:y val="6.5578964621999511E-2"/>
          <c:w val="0.10551956173263577"/>
          <c:h val="0.372519034079354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(003).xlsx]Person Trips by User!PivotTable1</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Person Trips by User Type</a:t>
            </a:r>
          </a:p>
        </c:rich>
      </c:tx>
      <c:layout>
        <c:manualLayout>
          <c:xMode val="edge"/>
          <c:yMode val="edge"/>
          <c:x val="0.2476242080403277"/>
          <c:y val="2.51448893052685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31750" cap="rnd" cmpd="sng" algn="ctr">
            <a:solidFill>
              <a:schemeClr val="accent1"/>
            </a:solidFill>
            <a:round/>
          </a:ln>
          <a:effectLst/>
        </c:spPr>
        <c:marker>
          <c:symbol val="circle"/>
          <c:size val="20"/>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31750" cap="rnd" cmpd="sng" algn="ctr">
            <a:solidFill>
              <a:schemeClr val="accent1"/>
            </a:solidFill>
            <a:round/>
          </a:ln>
          <a:effectLst/>
        </c:spPr>
        <c:marker>
          <c:symbol val="circle"/>
          <c:size val="1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31750" cap="rnd" cmpd="sng" algn="ctr">
            <a:solidFill>
              <a:schemeClr val="accent1"/>
            </a:solidFill>
            <a:round/>
          </a:ln>
          <a:effectLst/>
        </c:spPr>
        <c:marker>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31750" cap="rnd" cmpd="sng" algn="ctr">
            <a:solidFill>
              <a:schemeClr val="accent1"/>
            </a:solidFill>
            <a:round/>
          </a:ln>
          <a:effectLst/>
        </c:spPr>
        <c:marker>
          <c:symbol val="circle"/>
          <c:size val="14"/>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alpha val="85000"/>
            </a:schemeClr>
          </a:solidFill>
          <a:ln w="31750" cap="rnd" cmpd="sng" algn="ctr">
            <a:solidFill>
              <a:schemeClr val="accent1"/>
            </a:solidFill>
            <a:round/>
          </a:ln>
          <a:effectLst/>
        </c:spPr>
        <c:marker>
          <c:symbol val="circle"/>
          <c:size val="1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alpha val="85000"/>
            </a:schemeClr>
          </a:solidFill>
          <a:ln w="31750" cap="rnd" cmpd="sng" algn="ctr">
            <a:solidFill>
              <a:schemeClr val="accent1"/>
            </a:solidFill>
            <a:round/>
          </a:ln>
          <a:effectLst/>
        </c:spPr>
        <c:marker>
          <c:symbol val="circle"/>
          <c:size val="14"/>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alpha val="85000"/>
            </a:schemeClr>
          </a:solidFill>
          <a:ln w="31750" cap="rnd" cmpd="sng" algn="ctr">
            <a:solidFill>
              <a:srgbClr val="00B0F0"/>
            </a:solidFill>
            <a:round/>
          </a:ln>
          <a:effectLst/>
        </c:spPr>
        <c:marker>
          <c:symbol val="circle"/>
          <c:size val="12"/>
          <c:spPr>
            <a:solidFill>
              <a:srgbClr val="00B0F0"/>
            </a:solidFill>
            <a:ln>
              <a:solidFill>
                <a:srgbClr val="00B0F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alpha val="85000"/>
            </a:schemeClr>
          </a:solidFill>
          <a:ln w="31750" cap="rnd" cmpd="sng" algn="ctr">
            <a:solidFill>
              <a:srgbClr val="7030A0"/>
            </a:solidFill>
            <a:round/>
          </a:ln>
          <a:effectLst/>
        </c:spPr>
        <c:marker>
          <c:symbol val="circle"/>
          <c:size val="10"/>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alpha val="85000"/>
            </a:schemeClr>
          </a:solidFill>
          <a:ln w="31750" cap="rnd" cmpd="sng" algn="ctr">
            <a:solidFill>
              <a:srgbClr val="C00000"/>
            </a:solidFill>
            <a:round/>
          </a:ln>
          <a:effectLst/>
        </c:spPr>
        <c:marker>
          <c:symbol val="circle"/>
          <c:size val="12"/>
          <c:spPr>
            <a:solidFill>
              <a:srgbClr val="C00000"/>
            </a:solidFill>
            <a:ln>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alpha val="85000"/>
            </a:schemeClr>
          </a:solidFill>
          <a:ln w="31750" cap="rnd" cmpd="sng" algn="ctr">
            <a:solidFill>
              <a:schemeClr val="accent6"/>
            </a:solidFill>
            <a:round/>
          </a:ln>
          <a:effectLst/>
        </c:spPr>
        <c:marker>
          <c:symbol val="circle"/>
          <c:size val="14"/>
          <c:spPr>
            <a:solidFill>
              <a:schemeClr val="accent6"/>
            </a:solidFill>
            <a:ln>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alpha val="85000"/>
            </a:schemeClr>
          </a:solidFill>
          <a:ln w="31750" cap="rnd" cmpd="sng" algn="ctr">
            <a:solidFill>
              <a:schemeClr val="accent1"/>
            </a:solidFill>
            <a:round/>
          </a:ln>
          <a:effectLst/>
        </c:spPr>
        <c:marker>
          <c:symbol val="circle"/>
          <c:size val="10"/>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alpha val="85000"/>
            </a:schemeClr>
          </a:solidFill>
          <a:ln w="31750" cap="rnd" cmpd="sng" algn="ctr">
            <a:solidFill>
              <a:schemeClr val="accent1"/>
            </a:solidFill>
            <a:round/>
          </a:ln>
          <a:effectLst/>
        </c:spPr>
        <c:marker>
          <c:symbol val="circle"/>
          <c:size val="17"/>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alpha val="85000"/>
            </a:schemeClr>
          </a:solidFill>
          <a:ln w="31750" cap="rnd" cmpd="sng" algn="ctr">
            <a:solidFill>
              <a:schemeClr val="accent1"/>
            </a:solidFill>
            <a:round/>
          </a:ln>
          <a:effectLst/>
        </c:spPr>
        <c:marker>
          <c:symbol val="circle"/>
          <c:size val="17"/>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alpha val="85000"/>
            </a:schemeClr>
          </a:solidFill>
          <a:ln w="31750" cap="rnd" cmpd="sng" algn="ctr">
            <a:solidFill>
              <a:srgbClr val="92D050"/>
            </a:solidFill>
            <a:round/>
          </a:ln>
          <a:effectLst/>
        </c:spPr>
        <c:marker>
          <c:symbol val="circle"/>
          <c:size val="17"/>
          <c:spPr>
            <a:solidFill>
              <a:srgbClr val="92D050"/>
            </a:solidFill>
            <a:ln>
              <a:solidFill>
                <a:srgbClr val="92D05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alpha val="85000"/>
            </a:schemeClr>
          </a:solidFill>
          <a:ln w="31750" cap="rnd" cmpd="sng" algn="ctr">
            <a:solidFill>
              <a:srgbClr val="FF0000"/>
            </a:solidFill>
            <a:round/>
          </a:ln>
          <a:effectLst/>
        </c:spPr>
        <c:marker>
          <c:symbol val="circle"/>
          <c:size val="17"/>
          <c:spPr>
            <a:solidFill>
              <a:srgbClr val="FF0000"/>
            </a:solidFill>
            <a:ln>
              <a:solidFill>
                <a:srgbClr val="FF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alpha val="85000"/>
            </a:schemeClr>
          </a:solidFill>
          <a:ln w="31750" cap="rnd" cmpd="sng" algn="ctr">
            <a:solidFill>
              <a:schemeClr val="accent4"/>
            </a:solidFill>
            <a:round/>
          </a:ln>
          <a:effectLst/>
        </c:spPr>
        <c:marker>
          <c:symbol val="circle"/>
          <c:size val="17"/>
          <c:spPr>
            <a:solidFill>
              <a:schemeClr val="accent4"/>
            </a:solidFill>
            <a:ln>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alpha val="85000"/>
            </a:schemeClr>
          </a:solidFill>
          <a:ln w="31750" cap="rnd" cmpd="sng" algn="ctr">
            <a:solidFill>
              <a:srgbClr val="7030A0"/>
            </a:solidFill>
            <a:round/>
          </a:ln>
          <a:effectLst/>
        </c:spPr>
        <c:marker>
          <c:symbol val="circle"/>
          <c:size val="17"/>
          <c:spPr>
            <a:solidFill>
              <a:srgbClr val="7030A0"/>
            </a:solidFill>
            <a:ln>
              <a:solidFill>
                <a:srgbClr val="7030A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alpha val="85000"/>
            </a:schemeClr>
          </a:solidFill>
          <a:ln w="31750" cap="rnd" cmpd="sng" algn="ctr">
            <a:solidFill>
              <a:schemeClr val="accent1"/>
            </a:solidFill>
            <a:round/>
          </a:ln>
          <a:effectLst/>
        </c:spPr>
        <c:marker>
          <c:symbol val="circle"/>
          <c:size val="17"/>
          <c:spPr>
            <a:solidFill>
              <a:schemeClr val="accent1">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alpha val="85000"/>
            </a:schemeClr>
          </a:solidFill>
          <a:ln w="31750" cap="rnd" cmpd="sng" algn="ctr">
            <a:solidFill>
              <a:schemeClr val="accent1"/>
            </a:solidFill>
            <a:round/>
          </a:ln>
          <a:effectLst/>
        </c:spPr>
        <c:marker>
          <c:symbol val="circle"/>
          <c:size val="17"/>
          <c:spPr>
            <a:solidFill>
              <a:schemeClr val="accent2">
                <a:lumMod val="60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4"/>
        <c:spPr>
          <a:solidFill>
            <a:srgbClr val="00B0F0">
              <a:alpha val="85000"/>
            </a:srgbClr>
          </a:solidFill>
          <a:ln w="9525" cap="flat" cmpd="sng" algn="ctr">
            <a:solidFill>
              <a:srgbClr val="00B0F0">
                <a:alpha val="50000"/>
              </a:srgbClr>
            </a:solidFill>
            <a:round/>
          </a:ln>
          <a:effectLst/>
        </c:spPr>
        <c:marker>
          <c:symbol val="circle"/>
          <c:size val="17"/>
          <c:spPr>
            <a:solidFill>
              <a:schemeClr val="accent5"/>
            </a:solidFill>
            <a:ln>
              <a:noFill/>
            </a:ln>
            <a:effectLst/>
          </c:spPr>
        </c:marker>
      </c:pivotFmt>
      <c:pivotFmt>
        <c:idx val="45"/>
        <c:spPr>
          <a:solidFill>
            <a:srgbClr val="C00000">
              <a:alpha val="85000"/>
            </a:srgbClr>
          </a:solidFill>
          <a:ln w="9525" cap="flat" cmpd="sng" algn="ctr">
            <a:solidFill>
              <a:srgbClr val="C00000">
                <a:alpha val="50000"/>
              </a:srgbClr>
            </a:solidFill>
            <a:round/>
          </a:ln>
          <a:effectLst/>
        </c:spPr>
        <c:marker>
          <c:symbol val="circle"/>
          <c:size val="17"/>
          <c:spPr>
            <a:solidFill>
              <a:schemeClr val="accent4"/>
            </a:solidFill>
            <a:ln>
              <a:noFill/>
            </a:ln>
            <a:effectLst/>
          </c:spPr>
        </c:marker>
      </c:pivotFmt>
      <c:pivotFmt>
        <c:idx val="46"/>
        <c:spPr>
          <a:solidFill>
            <a:srgbClr val="7030A0">
              <a:alpha val="85000"/>
            </a:srgbClr>
          </a:solidFill>
          <a:ln w="9525" cap="flat" cmpd="sng" algn="ctr">
            <a:solidFill>
              <a:srgbClr val="7030A0"/>
            </a:solidFill>
            <a:round/>
          </a:ln>
          <a:effectLst/>
        </c:spPr>
        <c:marker>
          <c:symbol val="circle"/>
          <c:size val="17"/>
          <c:spPr>
            <a:solidFill>
              <a:srgbClr val="92D050"/>
            </a:solidFill>
            <a:ln>
              <a:solidFill>
                <a:srgbClr val="92D050"/>
              </a:solidFill>
            </a:ln>
            <a:effectLst/>
          </c:spPr>
        </c:marker>
      </c:pivotFmt>
      <c:pivotFmt>
        <c:idx val="47"/>
        <c:spPr>
          <a:solidFill>
            <a:schemeClr val="accent4">
              <a:alpha val="85000"/>
            </a:schemeClr>
          </a:solidFill>
          <a:ln w="9525" cap="flat" cmpd="sng" algn="ctr">
            <a:solidFill>
              <a:schemeClr val="accent4"/>
            </a:solidFill>
            <a:round/>
          </a:ln>
          <a:effectLst/>
        </c:spPr>
        <c:marker>
          <c:symbol val="circle"/>
          <c:size val="17"/>
          <c:spPr>
            <a:solidFill>
              <a:srgbClr val="FF0000"/>
            </a:solidFill>
            <a:ln>
              <a:solidFill>
                <a:srgbClr val="FF0000"/>
              </a:solidFill>
            </a:ln>
            <a:effectLst/>
          </c:spPr>
        </c:marker>
      </c:pivotFmt>
      <c:pivotFmt>
        <c:idx val="48"/>
        <c:spPr>
          <a:solidFill>
            <a:srgbClr val="92D050">
              <a:alpha val="85000"/>
            </a:srgbClr>
          </a:solidFill>
          <a:ln w="9525" cap="flat" cmpd="sng" algn="ctr">
            <a:solidFill>
              <a:srgbClr val="92D050"/>
            </a:solidFill>
            <a:round/>
          </a:ln>
          <a:effectLst/>
        </c:spPr>
        <c:marker>
          <c:symbol val="circle"/>
          <c:size val="17"/>
          <c:spPr>
            <a:solidFill>
              <a:schemeClr val="accent4"/>
            </a:solidFill>
            <a:ln>
              <a:solidFill>
                <a:schemeClr val="accent4"/>
              </a:solidFill>
            </a:ln>
            <a:effectLst/>
          </c:spPr>
        </c:marker>
      </c:pivotFmt>
      <c:pivotFmt>
        <c:idx val="49"/>
        <c:spPr>
          <a:solidFill>
            <a:srgbClr val="92D050">
              <a:alpha val="85000"/>
            </a:srgbClr>
          </a:solidFill>
          <a:ln w="9525" cap="flat" cmpd="sng" algn="ctr">
            <a:solidFill>
              <a:srgbClr val="92D050"/>
            </a:solidFill>
            <a:round/>
          </a:ln>
          <a:effectLst/>
        </c:spPr>
        <c:marker>
          <c:symbol val="none"/>
        </c:marker>
      </c:pivotFmt>
      <c:pivotFmt>
        <c:idx val="50"/>
        <c:spPr>
          <a:solidFill>
            <a:schemeClr val="accent4">
              <a:alpha val="85000"/>
            </a:schemeClr>
          </a:solidFill>
          <a:ln w="9525" cap="flat" cmpd="sng" algn="ctr">
            <a:solidFill>
              <a:schemeClr val="accent4"/>
            </a:solidFill>
            <a:round/>
          </a:ln>
          <a:effectLst/>
        </c:spPr>
        <c:marker>
          <c:symbol val="none"/>
        </c:marker>
      </c:pivotFmt>
      <c:pivotFmt>
        <c:idx val="51"/>
        <c:spPr>
          <a:solidFill>
            <a:srgbClr val="7030A0">
              <a:alpha val="85000"/>
            </a:srgbClr>
          </a:solidFill>
          <a:ln w="9525" cap="flat" cmpd="sng" algn="ctr">
            <a:solidFill>
              <a:srgbClr val="7030A0"/>
            </a:solidFill>
            <a:round/>
          </a:ln>
          <a:effectLst/>
        </c:spPr>
        <c:marker>
          <c:symbol val="none"/>
        </c:marker>
      </c:pivotFmt>
      <c:pivotFmt>
        <c:idx val="52"/>
        <c:spPr>
          <a:solidFill>
            <a:srgbClr val="C00000">
              <a:alpha val="85000"/>
            </a:srgbClr>
          </a:solidFill>
          <a:ln w="9525" cap="flat" cmpd="sng" algn="ctr">
            <a:solidFill>
              <a:srgbClr val="C00000">
                <a:alpha val="50000"/>
              </a:srgbClr>
            </a:solidFill>
            <a:round/>
          </a:ln>
          <a:effectLst/>
        </c:spPr>
        <c:marker>
          <c:symbol val="none"/>
        </c:marker>
      </c:pivotFmt>
      <c:pivotFmt>
        <c:idx val="53"/>
        <c:spPr>
          <a:solidFill>
            <a:srgbClr val="00B0F0">
              <a:alpha val="85000"/>
            </a:srgbClr>
          </a:solidFill>
          <a:ln w="9525" cap="flat" cmpd="sng" algn="ctr">
            <a:solidFill>
              <a:srgbClr val="00B0F0">
                <a:alpha val="50000"/>
              </a:srgbClr>
            </a:solidFill>
            <a:round/>
          </a:ln>
          <a:effectLst/>
        </c:spPr>
        <c:marker>
          <c:symbol val="none"/>
        </c:marker>
      </c:pivotFmt>
      <c:pivotFmt>
        <c:idx val="54"/>
        <c:spPr>
          <a:solidFill>
            <a:srgbClr val="92D050">
              <a:alpha val="85000"/>
            </a:srgbClr>
          </a:solidFill>
          <a:ln w="9525" cap="flat" cmpd="sng" algn="ctr">
            <a:solidFill>
              <a:srgbClr val="92D050"/>
            </a:solidFill>
            <a:round/>
          </a:ln>
          <a:effectLst/>
        </c:spPr>
        <c:marker>
          <c:symbol val="none"/>
        </c:marker>
      </c:pivotFmt>
      <c:pivotFmt>
        <c:idx val="55"/>
        <c:spPr>
          <a:solidFill>
            <a:schemeClr val="accent4">
              <a:alpha val="85000"/>
            </a:schemeClr>
          </a:solidFill>
          <a:ln w="9525" cap="flat" cmpd="sng" algn="ctr">
            <a:solidFill>
              <a:schemeClr val="accent4"/>
            </a:solidFill>
            <a:round/>
          </a:ln>
          <a:effectLst/>
        </c:spPr>
        <c:marker>
          <c:symbol val="none"/>
        </c:marker>
      </c:pivotFmt>
      <c:pivotFmt>
        <c:idx val="56"/>
        <c:spPr>
          <a:solidFill>
            <a:srgbClr val="7030A0">
              <a:alpha val="85000"/>
            </a:srgbClr>
          </a:solidFill>
          <a:ln w="9525" cap="flat" cmpd="sng" algn="ctr">
            <a:solidFill>
              <a:srgbClr val="7030A0"/>
            </a:solidFill>
            <a:round/>
          </a:ln>
          <a:effectLst/>
        </c:spPr>
        <c:marker>
          <c:symbol val="none"/>
        </c:marker>
      </c:pivotFmt>
      <c:pivotFmt>
        <c:idx val="57"/>
        <c:spPr>
          <a:solidFill>
            <a:srgbClr val="C00000">
              <a:alpha val="85000"/>
            </a:srgbClr>
          </a:solidFill>
          <a:ln w="9525" cap="flat" cmpd="sng" algn="ctr">
            <a:solidFill>
              <a:srgbClr val="C00000">
                <a:alpha val="50000"/>
              </a:srgb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00B0F0">
              <a:alpha val="85000"/>
            </a:srgbClr>
          </a:solidFill>
          <a:ln w="9525" cap="flat" cmpd="sng" algn="ctr">
            <a:solidFill>
              <a:srgbClr val="00B0F0">
                <a:alpha val="50000"/>
              </a:srgbClr>
            </a:solidFill>
            <a:round/>
          </a:ln>
          <a:effectLst/>
        </c:spPr>
        <c:marker>
          <c:symbol val="none"/>
        </c:marker>
      </c:pivotFmt>
      <c:pivotFmt>
        <c:idx val="59"/>
        <c:spPr>
          <a:solidFill>
            <a:srgbClr val="92D050">
              <a:alpha val="85000"/>
            </a:srgbClr>
          </a:solidFill>
          <a:ln w="9525" cap="flat" cmpd="sng" algn="ctr">
            <a:solidFill>
              <a:srgbClr val="92D050"/>
            </a:solidFill>
            <a:round/>
          </a:ln>
          <a:effectLst/>
        </c:spPr>
        <c:marker>
          <c:symbol val="none"/>
        </c:marker>
      </c:pivotFmt>
      <c:pivotFmt>
        <c:idx val="60"/>
        <c:spPr>
          <a:solidFill>
            <a:schemeClr val="accent4">
              <a:alpha val="85000"/>
            </a:schemeClr>
          </a:solidFill>
          <a:ln w="9525" cap="flat" cmpd="sng" algn="ctr">
            <a:solidFill>
              <a:schemeClr val="accent4"/>
            </a:solidFill>
            <a:round/>
          </a:ln>
          <a:effectLst/>
        </c:spPr>
        <c:marker>
          <c:symbol val="none"/>
        </c:marker>
      </c:pivotFmt>
      <c:pivotFmt>
        <c:idx val="61"/>
        <c:spPr>
          <a:solidFill>
            <a:srgbClr val="7030A0">
              <a:alpha val="85000"/>
            </a:srgbClr>
          </a:solidFill>
          <a:ln w="9525" cap="flat" cmpd="sng" algn="ctr">
            <a:solidFill>
              <a:srgbClr val="7030A0"/>
            </a:solidFill>
            <a:round/>
          </a:ln>
          <a:effectLst/>
        </c:spPr>
        <c:marker>
          <c:symbol val="none"/>
        </c:marker>
      </c:pivotFmt>
      <c:pivotFmt>
        <c:idx val="62"/>
        <c:spPr>
          <a:solidFill>
            <a:srgbClr val="00B0F0">
              <a:alpha val="85000"/>
            </a:srgbClr>
          </a:solidFill>
          <a:ln w="9525" cap="flat" cmpd="sng" algn="ctr">
            <a:solidFill>
              <a:srgbClr val="00B0F0">
                <a:alpha val="50000"/>
              </a:srgbClr>
            </a:solidFill>
            <a:round/>
          </a:ln>
          <a:effectLst/>
        </c:spPr>
        <c:marker>
          <c:symbol val="none"/>
        </c:marker>
      </c:pivotFmt>
      <c:pivotFmt>
        <c:idx val="63"/>
        <c:spPr>
          <a:solidFill>
            <a:srgbClr val="92D050">
              <a:alpha val="85000"/>
            </a:srgbClr>
          </a:solidFill>
          <a:ln w="9525" cap="flat" cmpd="sng" algn="ctr">
            <a:solidFill>
              <a:srgbClr val="92D050"/>
            </a:solidFill>
            <a:round/>
          </a:ln>
          <a:effectLst/>
        </c:spPr>
        <c:marker>
          <c:symbol val="none"/>
        </c:marker>
      </c:pivotFmt>
      <c:pivotFmt>
        <c:idx val="64"/>
        <c:spPr>
          <a:solidFill>
            <a:schemeClr val="accent4">
              <a:alpha val="85000"/>
            </a:schemeClr>
          </a:solidFill>
          <a:ln w="9525" cap="flat" cmpd="sng" algn="ctr">
            <a:solidFill>
              <a:schemeClr val="accent4"/>
            </a:solidFill>
            <a:round/>
          </a:ln>
          <a:effectLst/>
        </c:spPr>
        <c:marker>
          <c:symbol val="none"/>
        </c:marker>
      </c:pivotFmt>
      <c:pivotFmt>
        <c:idx val="65"/>
        <c:spPr>
          <a:solidFill>
            <a:srgbClr val="7030A0">
              <a:alpha val="85000"/>
            </a:srgbClr>
          </a:solidFill>
          <a:ln w="9525" cap="flat" cmpd="sng" algn="ctr">
            <a:solidFill>
              <a:srgbClr val="7030A0"/>
            </a:solidFill>
            <a:round/>
          </a:ln>
          <a:effectLst/>
        </c:spPr>
        <c:marker>
          <c:symbol val="none"/>
        </c:marker>
      </c:pivotFmt>
      <c:pivotFmt>
        <c:idx val="66"/>
        <c:spPr>
          <a:solidFill>
            <a:srgbClr val="00B0F0">
              <a:alpha val="85000"/>
            </a:srgbClr>
          </a:solidFill>
          <a:ln w="9525" cap="flat" cmpd="sng" algn="ctr">
            <a:solidFill>
              <a:srgbClr val="00B0F0">
                <a:alpha val="50000"/>
              </a:srgbClr>
            </a:solidFill>
            <a:round/>
          </a:ln>
          <a:effectLst/>
        </c:spPr>
        <c:marker>
          <c:symbol val="none"/>
        </c:marker>
      </c:pivotFmt>
    </c:pivotFmts>
    <c:plotArea>
      <c:layout>
        <c:manualLayout>
          <c:layoutTarget val="inner"/>
          <c:xMode val="edge"/>
          <c:yMode val="edge"/>
          <c:x val="3.4809134937554297E-2"/>
          <c:y val="0.1091863404123098"/>
          <c:w val="0.83856206732547689"/>
          <c:h val="0.72010025780223086"/>
        </c:manualLayout>
      </c:layout>
      <c:barChart>
        <c:barDir val="col"/>
        <c:grouping val="stacked"/>
        <c:varyColors val="0"/>
        <c:ser>
          <c:idx val="0"/>
          <c:order val="0"/>
          <c:tx>
            <c:strRef>
              <c:f>'Person Trips by User'!$B$6:$B$7</c:f>
              <c:strCache>
                <c:ptCount val="1"/>
                <c:pt idx="0">
                  <c:v>Work-Live</c:v>
                </c:pt>
              </c:strCache>
            </c:strRef>
          </c:tx>
          <c:spPr>
            <a:solidFill>
              <a:srgbClr val="92D050">
                <a:alpha val="85000"/>
              </a:srgbClr>
            </a:solidFill>
            <a:ln w="9525" cap="flat" cmpd="sng" algn="ctr">
              <a:solidFill>
                <a:srgbClr val="92D05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User'!$B$8:$B$32</c:f>
              <c:numCache>
                <c:formatCode>General</c:formatCode>
                <c:ptCount val="24"/>
                <c:pt idx="1">
                  <c:v>1</c:v>
                </c:pt>
                <c:pt idx="4">
                  <c:v>1</c:v>
                </c:pt>
                <c:pt idx="6">
                  <c:v>1</c:v>
                </c:pt>
                <c:pt idx="10">
                  <c:v>1</c:v>
                </c:pt>
                <c:pt idx="22">
                  <c:v>1</c:v>
                </c:pt>
              </c:numCache>
            </c:numRef>
          </c:val>
          <c:extLst>
            <c:ext xmlns:c16="http://schemas.microsoft.com/office/drawing/2014/chart" uri="{C3380CC4-5D6E-409C-BE32-E72D297353CC}">
              <c16:uniqueId val="{00000000-B842-4033-B825-5B52A0AB4DA8}"/>
            </c:ext>
          </c:extLst>
        </c:ser>
        <c:ser>
          <c:idx val="1"/>
          <c:order val="1"/>
          <c:tx>
            <c:strRef>
              <c:f>'Person Trips by User'!$C$6:$C$7</c:f>
              <c:strCache>
                <c:ptCount val="1"/>
                <c:pt idx="0">
                  <c:v>Work</c:v>
                </c:pt>
              </c:strCache>
            </c:strRef>
          </c:tx>
          <c:spPr>
            <a:solidFill>
              <a:schemeClr val="accent4">
                <a:alpha val="85000"/>
              </a:schemeClr>
            </a:solidFill>
            <a:ln w="9525" cap="flat" cmpd="sng" algn="ctr">
              <a:solidFill>
                <a:schemeClr val="accent4"/>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User'!$C$8:$C$32</c:f>
              <c:numCache>
                <c:formatCode>General</c:formatCode>
                <c:ptCount val="24"/>
                <c:pt idx="2">
                  <c:v>1</c:v>
                </c:pt>
                <c:pt idx="3">
                  <c:v>1</c:v>
                </c:pt>
                <c:pt idx="4">
                  <c:v>1</c:v>
                </c:pt>
                <c:pt idx="5">
                  <c:v>1</c:v>
                </c:pt>
                <c:pt idx="6">
                  <c:v>1</c:v>
                </c:pt>
                <c:pt idx="10">
                  <c:v>3</c:v>
                </c:pt>
                <c:pt idx="11">
                  <c:v>1</c:v>
                </c:pt>
                <c:pt idx="12">
                  <c:v>2</c:v>
                </c:pt>
                <c:pt idx="13">
                  <c:v>2</c:v>
                </c:pt>
                <c:pt idx="17">
                  <c:v>1</c:v>
                </c:pt>
                <c:pt idx="18">
                  <c:v>1</c:v>
                </c:pt>
                <c:pt idx="19">
                  <c:v>1</c:v>
                </c:pt>
                <c:pt idx="21">
                  <c:v>1</c:v>
                </c:pt>
                <c:pt idx="22">
                  <c:v>2</c:v>
                </c:pt>
              </c:numCache>
            </c:numRef>
          </c:val>
          <c:extLst>
            <c:ext xmlns:c16="http://schemas.microsoft.com/office/drawing/2014/chart" uri="{C3380CC4-5D6E-409C-BE32-E72D297353CC}">
              <c16:uniqueId val="{00000001-B842-4033-B825-5B52A0AB4DA8}"/>
            </c:ext>
          </c:extLst>
        </c:ser>
        <c:ser>
          <c:idx val="2"/>
          <c:order val="2"/>
          <c:tx>
            <c:strRef>
              <c:f>'Person Trips by User'!$D$6:$D$7</c:f>
              <c:strCache>
                <c:ptCount val="1"/>
                <c:pt idx="0">
                  <c:v>Visitor</c:v>
                </c:pt>
              </c:strCache>
            </c:strRef>
          </c:tx>
          <c:spPr>
            <a:solidFill>
              <a:srgbClr val="7030A0">
                <a:alpha val="85000"/>
              </a:srgbClr>
            </a:solidFill>
            <a:ln w="9525" cap="flat" cmpd="sng" algn="ctr">
              <a:solidFill>
                <a:srgbClr val="7030A0"/>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User'!$D$8:$D$32</c:f>
              <c:numCache>
                <c:formatCode>General</c:formatCode>
                <c:ptCount val="24"/>
                <c:pt idx="0">
                  <c:v>5</c:v>
                </c:pt>
                <c:pt idx="1">
                  <c:v>4</c:v>
                </c:pt>
                <c:pt idx="2">
                  <c:v>8</c:v>
                </c:pt>
                <c:pt idx="3">
                  <c:v>2</c:v>
                </c:pt>
                <c:pt idx="4">
                  <c:v>8</c:v>
                </c:pt>
                <c:pt idx="5">
                  <c:v>5</c:v>
                </c:pt>
                <c:pt idx="6">
                  <c:v>7</c:v>
                </c:pt>
                <c:pt idx="7">
                  <c:v>4</c:v>
                </c:pt>
                <c:pt idx="8">
                  <c:v>6</c:v>
                </c:pt>
                <c:pt idx="9">
                  <c:v>11</c:v>
                </c:pt>
                <c:pt idx="10">
                  <c:v>3</c:v>
                </c:pt>
                <c:pt idx="11">
                  <c:v>7</c:v>
                </c:pt>
                <c:pt idx="12">
                  <c:v>8</c:v>
                </c:pt>
                <c:pt idx="13">
                  <c:v>1</c:v>
                </c:pt>
                <c:pt idx="14">
                  <c:v>3</c:v>
                </c:pt>
                <c:pt idx="15">
                  <c:v>4</c:v>
                </c:pt>
                <c:pt idx="16">
                  <c:v>2</c:v>
                </c:pt>
                <c:pt idx="17">
                  <c:v>3</c:v>
                </c:pt>
                <c:pt idx="18">
                  <c:v>14</c:v>
                </c:pt>
                <c:pt idx="19">
                  <c:v>12</c:v>
                </c:pt>
                <c:pt idx="20">
                  <c:v>12</c:v>
                </c:pt>
                <c:pt idx="21">
                  <c:v>26</c:v>
                </c:pt>
                <c:pt idx="22">
                  <c:v>42</c:v>
                </c:pt>
                <c:pt idx="23">
                  <c:v>21</c:v>
                </c:pt>
              </c:numCache>
            </c:numRef>
          </c:val>
          <c:extLst>
            <c:ext xmlns:c16="http://schemas.microsoft.com/office/drawing/2014/chart" uri="{C3380CC4-5D6E-409C-BE32-E72D297353CC}">
              <c16:uniqueId val="{00000002-B842-4033-B825-5B52A0AB4DA8}"/>
            </c:ext>
          </c:extLst>
        </c:ser>
        <c:ser>
          <c:idx val="3"/>
          <c:order val="3"/>
          <c:tx>
            <c:strRef>
              <c:f>'Person Trips by User'!$E$6:$E$7</c:f>
              <c:strCache>
                <c:ptCount val="1"/>
                <c:pt idx="0">
                  <c:v>Live</c:v>
                </c:pt>
              </c:strCache>
            </c:strRef>
          </c:tx>
          <c:spPr>
            <a:solidFill>
              <a:srgbClr val="00B0F0">
                <a:alpha val="85000"/>
              </a:srgbClr>
            </a:solidFill>
            <a:ln w="9525" cap="flat" cmpd="sng" algn="ctr">
              <a:solidFill>
                <a:srgbClr val="00B0F0">
                  <a:alpha val="50000"/>
                </a:srgbClr>
              </a:solidFill>
              <a:round/>
            </a:ln>
            <a:effectLst/>
          </c:spPr>
          <c:invertIfNegative val="0"/>
          <c:cat>
            <c:strRef>
              <c:f>'Person Trips by User'!$A$8:$A$32</c:f>
              <c:strCache>
                <c:ptCount val="24"/>
                <c:pt idx="0">
                  <c:v>0700-0730</c:v>
                </c:pt>
                <c:pt idx="1">
                  <c:v>0730-0800</c:v>
                </c:pt>
                <c:pt idx="2">
                  <c:v>0800-0830</c:v>
                </c:pt>
                <c:pt idx="3">
                  <c:v>0830-0900</c:v>
                </c:pt>
                <c:pt idx="4">
                  <c:v>0900-0930</c:v>
                </c:pt>
                <c:pt idx="5">
                  <c:v>0930-1000</c:v>
                </c:pt>
                <c:pt idx="6">
                  <c:v>1000-1030</c:v>
                </c:pt>
                <c:pt idx="7">
                  <c:v>1030-1100</c:v>
                </c:pt>
                <c:pt idx="8">
                  <c:v>1100-1130</c:v>
                </c:pt>
                <c:pt idx="9">
                  <c:v>1130-1200</c:v>
                </c:pt>
                <c:pt idx="10">
                  <c:v>1200-1230</c:v>
                </c:pt>
                <c:pt idx="11">
                  <c:v>1230-1300</c:v>
                </c:pt>
                <c:pt idx="12">
                  <c:v>1300-1330</c:v>
                </c:pt>
                <c:pt idx="13">
                  <c:v>1330-1400</c:v>
                </c:pt>
                <c:pt idx="14">
                  <c:v>1400-1430</c:v>
                </c:pt>
                <c:pt idx="15">
                  <c:v>1430-1500</c:v>
                </c:pt>
                <c:pt idx="16">
                  <c:v>1500-1530</c:v>
                </c:pt>
                <c:pt idx="17">
                  <c:v>1530-1600</c:v>
                </c:pt>
                <c:pt idx="18">
                  <c:v>1600-1630</c:v>
                </c:pt>
                <c:pt idx="19">
                  <c:v>1630-1700</c:v>
                </c:pt>
                <c:pt idx="20">
                  <c:v>1700-1730</c:v>
                </c:pt>
                <c:pt idx="21">
                  <c:v>1730-1800</c:v>
                </c:pt>
                <c:pt idx="22">
                  <c:v>1800-1830</c:v>
                </c:pt>
                <c:pt idx="23">
                  <c:v>1830-1900</c:v>
                </c:pt>
              </c:strCache>
            </c:strRef>
          </c:cat>
          <c:val>
            <c:numRef>
              <c:f>'Person Trips by User'!$E$8:$E$32</c:f>
              <c:numCache>
                <c:formatCode>General</c:formatCode>
                <c:ptCount val="24"/>
                <c:pt idx="1">
                  <c:v>3</c:v>
                </c:pt>
                <c:pt idx="3">
                  <c:v>1</c:v>
                </c:pt>
                <c:pt idx="4">
                  <c:v>1</c:v>
                </c:pt>
                <c:pt idx="11">
                  <c:v>1</c:v>
                </c:pt>
                <c:pt idx="12">
                  <c:v>1</c:v>
                </c:pt>
                <c:pt idx="23">
                  <c:v>1</c:v>
                </c:pt>
              </c:numCache>
            </c:numRef>
          </c:val>
          <c:extLst>
            <c:ext xmlns:c16="http://schemas.microsoft.com/office/drawing/2014/chart" uri="{C3380CC4-5D6E-409C-BE32-E72D297353CC}">
              <c16:uniqueId val="{00000003-B842-4033-B825-5B52A0AB4DA8}"/>
            </c:ext>
          </c:extLst>
        </c:ser>
        <c:dLbls>
          <c:showLegendKey val="0"/>
          <c:showVal val="0"/>
          <c:showCatName val="0"/>
          <c:showSerName val="0"/>
          <c:showPercent val="0"/>
          <c:showBubbleSize val="0"/>
        </c:dLbls>
        <c:gapWidth val="150"/>
        <c:overlap val="100"/>
        <c:axId val="573518752"/>
        <c:axId val="573515472"/>
      </c:barChart>
      <c:catAx>
        <c:axId val="57351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3515472"/>
        <c:crosses val="autoZero"/>
        <c:auto val="1"/>
        <c:lblAlgn val="ctr"/>
        <c:lblOffset val="100"/>
        <c:noMultiLvlLbl val="0"/>
      </c:catAx>
      <c:valAx>
        <c:axId val="5735154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73518752"/>
        <c:crosses val="autoZero"/>
        <c:crossBetween val="between"/>
      </c:valAx>
      <c:spPr>
        <a:noFill/>
        <a:ln>
          <a:noFill/>
        </a:ln>
        <a:effectLst/>
      </c:spPr>
    </c:plotArea>
    <c:legend>
      <c:legendPos val="r"/>
      <c:layout>
        <c:manualLayout>
          <c:xMode val="edge"/>
          <c:yMode val="edge"/>
          <c:x val="0.89448050470964069"/>
          <c:y val="6.5578964621999511E-2"/>
          <c:w val="0.10551956173263577"/>
          <c:h val="0.372519034079354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[Cambourne Survey Output (003).xlsx]Mode Split!PivotTable1</c:name>
    <c:fmtId val="-1"/>
  </c:pivotSource>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Mode Split for Selected</a:t>
            </a:r>
            <a:r>
              <a:rPr lang="en-US" sz="1400" baseline="0"/>
              <a:t> Time</a:t>
            </a:r>
            <a:endParaRPr lang="en-US" sz="14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pivotFmt>
      <c:pivotFmt>
        <c:idx val="7"/>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a:outerShdw blurRad="254000" sx="102000" sy="102000" algn="ctr" rotWithShape="0">
              <a:prstClr val="black">
                <a:alpha val="20000"/>
              </a:prstClr>
            </a:outerShdw>
          </a:effectLst>
        </c:spPr>
      </c:pivotFmt>
      <c:pivotFmt>
        <c:idx val="18"/>
        <c:spPr>
          <a:solidFill>
            <a:schemeClr val="accent1"/>
          </a:solidFill>
          <a:ln>
            <a:noFill/>
          </a:ln>
          <a:effectLst>
            <a:outerShdw blurRad="254000" sx="102000" sy="102000" algn="ctr" rotWithShape="0">
              <a:prstClr val="black">
                <a:alpha val="20000"/>
              </a:prstClr>
            </a:outerShdw>
          </a:effectLst>
        </c:spPr>
      </c:pivotFmt>
      <c:pivotFmt>
        <c:idx val="19"/>
        <c:spPr>
          <a:solidFill>
            <a:schemeClr val="accent1"/>
          </a:solidFill>
          <a:ln>
            <a:noFill/>
          </a:ln>
          <a:effectLst>
            <a:outerShdw blurRad="254000" sx="102000" sy="102000" algn="ctr" rotWithShape="0">
              <a:prstClr val="black">
                <a:alpha val="20000"/>
              </a:prstClr>
            </a:outerShdw>
          </a:effectLst>
        </c:spPr>
      </c:pivotFmt>
      <c:pivotFmt>
        <c:idx val="20"/>
        <c:spPr>
          <a:solidFill>
            <a:schemeClr val="accent1"/>
          </a:solidFill>
          <a:ln>
            <a:noFill/>
          </a:ln>
          <a:effectLst>
            <a:outerShdw blurRad="254000" sx="102000" sy="102000" algn="ctr" rotWithShape="0">
              <a:prstClr val="black">
                <a:alpha val="20000"/>
              </a:prstClr>
            </a:outerShdw>
          </a:effectLst>
        </c:spPr>
      </c:pivotFmt>
      <c:pivotFmt>
        <c:idx val="21"/>
        <c:spPr>
          <a:solidFill>
            <a:schemeClr val="accent1"/>
          </a:solidFill>
          <a:ln>
            <a:noFill/>
          </a:ln>
          <a:effectLst>
            <a:outerShdw blurRad="254000" sx="102000" sy="102000" algn="ctr" rotWithShape="0">
              <a:prstClr val="black">
                <a:alpha val="20000"/>
              </a:prstClr>
            </a:outerShdw>
          </a:effectLst>
        </c:spPr>
      </c:pivotFmt>
      <c:pivotFmt>
        <c:idx val="22"/>
        <c:spPr>
          <a:solidFill>
            <a:schemeClr val="accent1"/>
          </a:solidFill>
          <a:ln>
            <a:noFill/>
          </a:ln>
          <a:effectLst>
            <a:outerShdw blurRad="254000" sx="102000" sy="102000" algn="ctr" rotWithShape="0">
              <a:prstClr val="black">
                <a:alpha val="20000"/>
              </a:prstClr>
            </a:outerShdw>
          </a:effectLst>
        </c:spPr>
      </c:pivotFmt>
      <c:pivotFmt>
        <c:idx val="23"/>
        <c:spPr>
          <a:solidFill>
            <a:schemeClr val="accent1"/>
          </a:solidFill>
          <a:ln>
            <a:noFill/>
          </a:ln>
          <a:effectLst>
            <a:outerShdw blurRad="254000" sx="102000" sy="102000" algn="ctr" rotWithShape="0">
              <a:prstClr val="black">
                <a:alpha val="20000"/>
              </a:prstClr>
            </a:outerShdw>
          </a:effectLst>
        </c:spPr>
      </c:pivotFmt>
      <c:pivotFmt>
        <c:idx val="24"/>
        <c:spPr>
          <a:solidFill>
            <a:schemeClr val="accent1"/>
          </a:solidFill>
          <a:ln>
            <a:noFill/>
          </a:ln>
          <a:effectLst>
            <a:outerShdw blurRad="254000" sx="102000" sy="102000" algn="ctr" rotWithShape="0">
              <a:prstClr val="black">
                <a:alpha val="20000"/>
              </a:prstClr>
            </a:outerShdw>
          </a:effectLst>
        </c:spPr>
      </c:pivotFmt>
      <c:pivotFmt>
        <c:idx val="2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a:outerShdw blurRad="254000" sx="102000" sy="102000" algn="ctr" rotWithShape="0">
              <a:prstClr val="black">
                <a:alpha val="20000"/>
              </a:prstClr>
            </a:outerShdw>
          </a:effectLst>
        </c:spPr>
      </c:pivotFmt>
      <c:pivotFmt>
        <c:idx val="27"/>
        <c:spPr>
          <a:solidFill>
            <a:schemeClr val="accent1"/>
          </a:solidFill>
          <a:ln>
            <a:noFill/>
          </a:ln>
          <a:effectLst>
            <a:outerShdw blurRad="254000" sx="102000" sy="102000" algn="ctr" rotWithShape="0">
              <a:prstClr val="black">
                <a:alpha val="20000"/>
              </a:prstClr>
            </a:outerShdw>
          </a:effectLst>
        </c:spPr>
      </c:pivotFmt>
      <c:pivotFmt>
        <c:idx val="28"/>
        <c:spPr>
          <a:solidFill>
            <a:schemeClr val="accent1"/>
          </a:solidFill>
          <a:ln>
            <a:noFill/>
          </a:ln>
          <a:effectLst>
            <a:outerShdw blurRad="254000" sx="102000" sy="102000" algn="ctr" rotWithShape="0">
              <a:prstClr val="black">
                <a:alpha val="20000"/>
              </a:prstClr>
            </a:outerShdw>
          </a:effectLst>
        </c:spPr>
      </c:pivotFmt>
      <c:pivotFmt>
        <c:idx val="29"/>
        <c:spPr>
          <a:solidFill>
            <a:schemeClr val="accent1"/>
          </a:solidFill>
          <a:ln>
            <a:noFill/>
          </a:ln>
          <a:effectLst>
            <a:outerShdw blurRad="254000" sx="102000" sy="102000" algn="ctr" rotWithShape="0">
              <a:prstClr val="black">
                <a:alpha val="20000"/>
              </a:prstClr>
            </a:outerShdw>
          </a:effectLst>
        </c:spPr>
      </c:pivotFmt>
      <c:pivotFmt>
        <c:idx val="30"/>
        <c:spPr>
          <a:solidFill>
            <a:schemeClr val="accent1"/>
          </a:solidFill>
          <a:ln>
            <a:noFill/>
          </a:ln>
          <a:effectLst>
            <a:outerShdw blurRad="254000" sx="102000" sy="102000" algn="ctr" rotWithShape="0">
              <a:prstClr val="black">
                <a:alpha val="20000"/>
              </a:prstClr>
            </a:outerShdw>
          </a:effectLst>
        </c:spPr>
      </c:pivotFmt>
      <c:pivotFmt>
        <c:idx val="31"/>
        <c:spPr>
          <a:solidFill>
            <a:schemeClr val="accent1"/>
          </a:solidFill>
          <a:ln>
            <a:noFill/>
          </a:ln>
          <a:effectLst>
            <a:outerShdw blurRad="254000" sx="102000" sy="102000" algn="ctr" rotWithShape="0">
              <a:prstClr val="black">
                <a:alpha val="20000"/>
              </a:prstClr>
            </a:outerShdw>
          </a:effectLst>
        </c:spPr>
      </c:pivotFmt>
      <c:pivotFmt>
        <c:idx val="32"/>
        <c:spPr>
          <a:solidFill>
            <a:schemeClr val="accent1"/>
          </a:solidFill>
          <a:ln>
            <a:noFill/>
          </a:ln>
          <a:effectLst>
            <a:outerShdw blurRad="254000" sx="102000" sy="102000" algn="ctr" rotWithShape="0">
              <a:prstClr val="black">
                <a:alpha val="20000"/>
              </a:prstClr>
            </a:outerShdw>
          </a:effectLst>
        </c:spPr>
      </c:pivotFmt>
      <c:pivotFmt>
        <c:idx val="33"/>
        <c:spPr>
          <a:solidFill>
            <a:schemeClr val="accent1"/>
          </a:solidFill>
          <a:ln>
            <a:noFill/>
          </a:ln>
          <a:effectLst>
            <a:outerShdw blurRad="254000" sx="102000" sy="102000" algn="ctr" rotWithShape="0">
              <a:prstClr val="black">
                <a:alpha val="20000"/>
              </a:prstClr>
            </a:outerShdw>
          </a:effectLst>
        </c:spPr>
      </c:pivotFmt>
      <c:pivotFmt>
        <c:idx val="3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outerShdw blurRad="254000" sx="102000" sy="102000" algn="ctr" rotWithShape="0">
              <a:prstClr val="black">
                <a:alpha val="20000"/>
              </a:prstClr>
            </a:outerShdw>
          </a:effectLst>
        </c:spPr>
      </c:pivotFmt>
      <c:pivotFmt>
        <c:idx val="36"/>
        <c:spPr>
          <a:solidFill>
            <a:schemeClr val="accent1"/>
          </a:solidFill>
          <a:ln>
            <a:noFill/>
          </a:ln>
          <a:effectLst>
            <a:outerShdw blurRad="254000" sx="102000" sy="102000" algn="ctr" rotWithShape="0">
              <a:prstClr val="black">
                <a:alpha val="20000"/>
              </a:prstClr>
            </a:outerShdw>
          </a:effectLst>
        </c:spPr>
      </c:pivotFmt>
      <c:pivotFmt>
        <c:idx val="37"/>
        <c:spPr>
          <a:solidFill>
            <a:schemeClr val="accent1"/>
          </a:solidFill>
          <a:ln>
            <a:noFill/>
          </a:ln>
          <a:effectLst>
            <a:outerShdw blurRad="254000" sx="102000" sy="102000" algn="ctr" rotWithShape="0">
              <a:prstClr val="black">
                <a:alpha val="20000"/>
              </a:prstClr>
            </a:outerShdw>
          </a:effectLst>
        </c:spPr>
      </c:pivotFmt>
      <c:pivotFmt>
        <c:idx val="38"/>
        <c:spPr>
          <a:solidFill>
            <a:schemeClr val="accent1"/>
          </a:solidFill>
          <a:ln>
            <a:noFill/>
          </a:ln>
          <a:effectLst>
            <a:outerShdw blurRad="254000" sx="102000" sy="102000" algn="ctr" rotWithShape="0">
              <a:prstClr val="black">
                <a:alpha val="20000"/>
              </a:prstClr>
            </a:outerShdw>
          </a:effectLst>
        </c:spPr>
      </c:pivotFmt>
      <c:pivotFmt>
        <c:idx val="39"/>
        <c:spPr>
          <a:solidFill>
            <a:schemeClr val="accent1"/>
          </a:solidFill>
          <a:ln>
            <a:noFill/>
          </a:ln>
          <a:effectLst>
            <a:outerShdw blurRad="254000" sx="102000" sy="102000" algn="ctr" rotWithShape="0">
              <a:prstClr val="black">
                <a:alpha val="20000"/>
              </a:prstClr>
            </a:outerShdw>
          </a:effectLst>
        </c:spPr>
      </c:pivotFmt>
      <c:pivotFmt>
        <c:idx val="40"/>
        <c:spPr>
          <a:solidFill>
            <a:schemeClr val="accent1"/>
          </a:solidFill>
          <a:ln>
            <a:noFill/>
          </a:ln>
          <a:effectLst>
            <a:outerShdw blurRad="254000" sx="102000" sy="102000" algn="ctr" rotWithShape="0">
              <a:prstClr val="black">
                <a:alpha val="20000"/>
              </a:prstClr>
            </a:outerShdw>
          </a:effectLst>
        </c:spPr>
      </c:pivotFmt>
      <c:pivotFmt>
        <c:idx val="41"/>
        <c:spPr>
          <a:solidFill>
            <a:schemeClr val="accent1"/>
          </a:solidFill>
          <a:ln>
            <a:noFill/>
          </a:ln>
          <a:effectLst>
            <a:outerShdw blurRad="254000" sx="102000" sy="102000" algn="ctr" rotWithShape="0">
              <a:prstClr val="black">
                <a:alpha val="20000"/>
              </a:prstClr>
            </a:outerShdw>
          </a:effectLst>
        </c:spPr>
      </c:pivotFmt>
      <c:pivotFmt>
        <c:idx val="42"/>
        <c:spPr>
          <a:solidFill>
            <a:schemeClr val="accent1"/>
          </a:solidFill>
          <a:ln>
            <a:noFill/>
          </a:ln>
          <a:effectLst>
            <a:outerShdw blurRad="254000" sx="102000" sy="102000" algn="ctr" rotWithShape="0">
              <a:prstClr val="black">
                <a:alpha val="20000"/>
              </a:prstClr>
            </a:outerShdw>
          </a:effectLst>
        </c:spPr>
      </c:pivotFmt>
      <c:pivotFmt>
        <c:idx val="43"/>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outerShdw blurRad="254000" sx="102000" sy="102000" algn="ctr" rotWithShape="0">
              <a:prstClr val="black">
                <a:alpha val="20000"/>
              </a:prstClr>
            </a:outerShdw>
          </a:effectLst>
        </c:spPr>
      </c:pivotFmt>
      <c:pivotFmt>
        <c:idx val="45"/>
        <c:spPr>
          <a:solidFill>
            <a:schemeClr val="accent1"/>
          </a:solidFill>
          <a:ln>
            <a:noFill/>
          </a:ln>
          <a:effectLst>
            <a:outerShdw blurRad="254000" sx="102000" sy="102000" algn="ctr" rotWithShape="0">
              <a:prstClr val="black">
                <a:alpha val="20000"/>
              </a:prstClr>
            </a:outerShdw>
          </a:effectLst>
        </c:spPr>
      </c:pivotFmt>
      <c:pivotFmt>
        <c:idx val="46"/>
        <c:spPr>
          <a:solidFill>
            <a:schemeClr val="accent1"/>
          </a:solidFill>
          <a:ln>
            <a:noFill/>
          </a:ln>
          <a:effectLst>
            <a:outerShdw blurRad="254000" sx="102000" sy="102000" algn="ctr" rotWithShape="0">
              <a:prstClr val="black">
                <a:alpha val="20000"/>
              </a:prstClr>
            </a:outerShdw>
          </a:effectLst>
        </c:spPr>
      </c:pivotFmt>
      <c:pivotFmt>
        <c:idx val="47"/>
        <c:spPr>
          <a:solidFill>
            <a:schemeClr val="accent1"/>
          </a:solidFill>
          <a:ln>
            <a:noFill/>
          </a:ln>
          <a:effectLst>
            <a:outerShdw blurRad="254000" sx="102000" sy="102000" algn="ctr" rotWithShape="0">
              <a:prstClr val="black">
                <a:alpha val="20000"/>
              </a:prstClr>
            </a:outerShdw>
          </a:effectLst>
        </c:spPr>
      </c:pivotFmt>
      <c:pivotFmt>
        <c:idx val="48"/>
        <c:spPr>
          <a:solidFill>
            <a:schemeClr val="accent1"/>
          </a:solidFill>
          <a:ln>
            <a:noFill/>
          </a:ln>
          <a:effectLst>
            <a:outerShdw blurRad="254000" sx="102000" sy="102000" algn="ctr" rotWithShape="0">
              <a:prstClr val="black">
                <a:alpha val="20000"/>
              </a:prstClr>
            </a:outerShdw>
          </a:effectLst>
        </c:spPr>
      </c:pivotFmt>
      <c:pivotFmt>
        <c:idx val="49"/>
        <c:spPr>
          <a:solidFill>
            <a:schemeClr val="accent1"/>
          </a:solidFill>
          <a:ln>
            <a:noFill/>
          </a:ln>
          <a:effectLst>
            <a:outerShdw blurRad="254000" sx="102000" sy="102000" algn="ctr" rotWithShape="0">
              <a:prstClr val="black">
                <a:alpha val="20000"/>
              </a:prstClr>
            </a:outerShdw>
          </a:effectLst>
        </c:spPr>
      </c:pivotFmt>
      <c:pivotFmt>
        <c:idx val="50"/>
        <c:spPr>
          <a:solidFill>
            <a:schemeClr val="accent1"/>
          </a:solidFill>
          <a:ln>
            <a:noFill/>
          </a:ln>
          <a:effectLst>
            <a:outerShdw blurRad="254000" sx="102000" sy="102000" algn="ctr" rotWithShape="0">
              <a:prstClr val="black">
                <a:alpha val="20000"/>
              </a:prstClr>
            </a:outerShdw>
          </a:effectLst>
        </c:spPr>
      </c:pivotFmt>
      <c:pivotFmt>
        <c:idx val="51"/>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3017966389197502"/>
          <c:y val="0.1209017536137864"/>
          <c:w val="0.63035421482377685"/>
          <c:h val="0.79018203923319885"/>
        </c:manualLayout>
      </c:layout>
      <c:pieChart>
        <c:varyColors val="1"/>
        <c:ser>
          <c:idx val="0"/>
          <c:order val="0"/>
          <c:tx>
            <c:strRef>
              <c:f>'Mode Split'!$B$9</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4A0-4A69-BAB1-C7557390E28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4A0-4A69-BAB1-C7557390E28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4A0-4A69-BAB1-C7557390E28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4A0-4A69-BAB1-C7557390E28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4A0-4A69-BAB1-C7557390E28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4A0-4A69-BAB1-C7557390E28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4A0-4A69-BAB1-C7557390E28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34A0-4A69-BAB1-C7557390E28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'Mode Split'!$A$10:$A$17</c:f>
              <c:strCache>
                <c:ptCount val="8"/>
                <c:pt idx="0">
                  <c:v>CAR</c:v>
                </c:pt>
                <c:pt idx="1">
                  <c:v>PED</c:v>
                </c:pt>
                <c:pt idx="2">
                  <c:v>CYCLE</c:v>
                </c:pt>
                <c:pt idx="3">
                  <c:v>TAXI</c:v>
                </c:pt>
                <c:pt idx="4">
                  <c:v>MOTORBIKE</c:v>
                </c:pt>
                <c:pt idx="5">
                  <c:v>BUS PAS</c:v>
                </c:pt>
                <c:pt idx="6">
                  <c:v>LGV's</c:v>
                </c:pt>
                <c:pt idx="7">
                  <c:v>OGV's</c:v>
                </c:pt>
              </c:strCache>
            </c:strRef>
          </c:cat>
          <c:val>
            <c:numRef>
              <c:f>'Mode Split'!$B$10:$B$17</c:f>
              <c:numCache>
                <c:formatCode>General</c:formatCode>
                <c:ptCount val="8"/>
                <c:pt idx="0">
                  <c:v>60</c:v>
                </c:pt>
                <c:pt idx="1">
                  <c:v>217</c:v>
                </c:pt>
                <c:pt idx="2">
                  <c:v>54</c:v>
                </c:pt>
                <c:pt idx="3">
                  <c:v>1</c:v>
                </c:pt>
                <c:pt idx="4">
                  <c:v>6</c:v>
                </c:pt>
              </c:numCache>
            </c:numRef>
          </c:val>
          <c:extLst>
            <c:ext xmlns:c16="http://schemas.microsoft.com/office/drawing/2014/chart" uri="{C3380CC4-5D6E-409C-BE32-E72D297353CC}">
              <c16:uniqueId val="{00000010-34A0-4A69-BAB1-C7557390E286}"/>
            </c:ext>
          </c:extLst>
        </c:ser>
        <c:dLbls>
          <c:dLblPos val="ctr"/>
          <c:showLegendKey val="0"/>
          <c:showVal val="0"/>
          <c:showCatName val="0"/>
          <c:showSerName val="0"/>
          <c:showPercent val="1"/>
          <c:showBubbleSize val="0"/>
          <c:showLeaderLines val="1"/>
        </c:dLbls>
        <c:firstSliceAng val="32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F2681-7BAF-4957-A71E-5606C43E0B25}"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7BAF1-6C97-4FA7-8DFE-FA90F9B08749}" type="slidenum">
              <a:rPr lang="en-US" smtClean="0"/>
              <a:t>‹#›</a:t>
            </a:fld>
            <a:endParaRPr lang="en-US"/>
          </a:p>
        </p:txBody>
      </p:sp>
    </p:spTree>
    <p:extLst>
      <p:ext uri="{BB962C8B-B14F-4D97-AF65-F5344CB8AC3E}">
        <p14:creationId xmlns:p14="http://schemas.microsoft.com/office/powerpoint/2010/main" val="279504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a:t>
            </a:fld>
            <a:endParaRPr lang="en-US"/>
          </a:p>
        </p:txBody>
      </p:sp>
    </p:spTree>
    <p:extLst>
      <p:ext uri="{BB962C8B-B14F-4D97-AF65-F5344CB8AC3E}">
        <p14:creationId xmlns:p14="http://schemas.microsoft.com/office/powerpoint/2010/main" val="234551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External Trips - Inbound</a:t>
            </a:r>
            <a:br>
              <a:rPr lang="en-GB" sz="1200" u="sng" kern="1200" dirty="0">
                <a:solidFill>
                  <a:schemeClr val="tx1"/>
                </a:solidFill>
                <a:effectLst/>
                <a:latin typeface="+mn-lt"/>
                <a:ea typeface="+mn-ea"/>
                <a:cs typeface="+mn-cs"/>
              </a:rPr>
            </a:br>
            <a:br>
              <a:rPr lang="en-GB" sz="1200" u="sng"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Of the 86% (697) of external trips made by car with the morning peak period, 461 car trips were made by external visitors. </a:t>
            </a:r>
          </a:p>
          <a:p>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External Trips – Outbound </a:t>
            </a:r>
            <a:br>
              <a:rPr lang="en-GB" sz="1200" u="sng"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External trips outbound for visitors are increase during the morning peak period (and throughout the rest of the day). Visitor trips increase during the morning period, until midday and then increase again during the afternoon and evening. Work and work-live trips remain fairly constant with and increase of outbound trips during the midday period. </a:t>
            </a:r>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10</a:t>
            </a:fld>
            <a:endParaRPr lang="en-US"/>
          </a:p>
        </p:txBody>
      </p:sp>
    </p:spTree>
    <p:extLst>
      <p:ext uri="{BB962C8B-B14F-4D97-AF65-F5344CB8AC3E}">
        <p14:creationId xmlns:p14="http://schemas.microsoft.com/office/powerpoint/2010/main" val="194247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u="sng" kern="1200" dirty="0">
                <a:solidFill>
                  <a:schemeClr val="tx1"/>
                </a:solidFill>
                <a:effectLst/>
                <a:latin typeface="+mn-lt"/>
                <a:ea typeface="+mn-ea"/>
                <a:cs typeface="+mn-cs"/>
              </a:rPr>
              <a:t>Internal – Inbound </a:t>
            </a: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Internal pedestrian trips inbound peak between 15:00-15:30, then drop significantly between 15:30-16:00 and then peak again at 16:00-16:30 before dropping off again. </a:t>
            </a:r>
          </a:p>
          <a:p>
            <a:endParaRPr lang="en-US" dirty="0"/>
          </a:p>
          <a:p>
            <a:r>
              <a:rPr lang="en-GB" sz="1200" u="sng" kern="1200" dirty="0">
                <a:solidFill>
                  <a:schemeClr val="tx1"/>
                </a:solidFill>
                <a:effectLst/>
                <a:latin typeface="+mn-lt"/>
                <a:ea typeface="+mn-ea"/>
                <a:cs typeface="+mn-cs"/>
              </a:rPr>
              <a:t>Internal – Outbound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Car and pedestrian movements fluctuate throughout the day. Cycle trips increase between     15:00-18:00.</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11</a:t>
            </a:fld>
            <a:endParaRPr lang="en-US"/>
          </a:p>
        </p:txBody>
      </p:sp>
    </p:spTree>
    <p:extLst>
      <p:ext uri="{BB962C8B-B14F-4D97-AF65-F5344CB8AC3E}">
        <p14:creationId xmlns:p14="http://schemas.microsoft.com/office/powerpoint/2010/main" val="380584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External – Inbound</a:t>
            </a: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majority of external inbound trips in the evening period of 16:00-19:00 are made by visitors when researched the data of Person Trips by User Type. Of the 1,164 total trips within these three hours, 846 were made by visitors. 208 of the total trips were made by people who live in Cambourne.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External – Outbound </a:t>
            </a:r>
            <a:br>
              <a:rPr lang="en-GB" sz="1200" u="sng" kern="1200" dirty="0">
                <a:solidFill>
                  <a:schemeClr val="tx1"/>
                </a:solidFill>
                <a:effectLst/>
                <a:latin typeface="+mn-lt"/>
                <a:ea typeface="+mn-ea"/>
                <a:cs typeface="+mn-cs"/>
              </a:rPr>
            </a:br>
            <a:br>
              <a:rPr lang="en-GB" sz="1200" u="sng"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peak in external outbound trips made by cars is made between 17:30-18:00. There is an increase in pedestrian trips between the period of 12:00-15:00.</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07BAF1-6C97-4FA7-8DFE-FA90F9B08749}" type="slidenum">
              <a:rPr lang="en-US" smtClean="0"/>
              <a:t>12</a:t>
            </a:fld>
            <a:endParaRPr lang="en-US"/>
          </a:p>
        </p:txBody>
      </p:sp>
    </p:spTree>
    <p:extLst>
      <p:ext uri="{BB962C8B-B14F-4D97-AF65-F5344CB8AC3E}">
        <p14:creationId xmlns:p14="http://schemas.microsoft.com/office/powerpoint/2010/main" val="225058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internal sites surveyed</a:t>
            </a:r>
          </a:p>
          <a:p>
            <a:r>
              <a:rPr lang="en-GB" dirty="0"/>
              <a:t>Not doing church as numbers so low. Same for community centre (everyone drove there) – will be in technical note in autumn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69% of the total car movements to Morrisons were made by external visitors. </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13</a:t>
            </a:fld>
            <a:endParaRPr lang="en-US"/>
          </a:p>
        </p:txBody>
      </p:sp>
    </p:spTree>
    <p:extLst>
      <p:ext uri="{BB962C8B-B14F-4D97-AF65-F5344CB8AC3E}">
        <p14:creationId xmlns:p14="http://schemas.microsoft.com/office/powerpoint/2010/main" val="292917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inbound trips made during the morning peak to Morrisons are dominated by car trips, at 76% (388 trips). There were only 5 bus trips during this same period.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Total outbound trips made during the morning period to Morrisons show similar results, with a slightly higher percentage of movements made by pedestrians at 21% compared to 17% through inbound trips.</a:t>
            </a:r>
          </a:p>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14</a:t>
            </a:fld>
            <a:endParaRPr lang="en-US"/>
          </a:p>
        </p:txBody>
      </p:sp>
    </p:spTree>
    <p:extLst>
      <p:ext uri="{BB962C8B-B14F-4D97-AF65-F5344CB8AC3E}">
        <p14:creationId xmlns:p14="http://schemas.microsoft.com/office/powerpoint/2010/main" val="295331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Total inbound trips made to Morrisons during the evening peak is again dominated by cars, being 76% (984 trips).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Total outbound trips made to Morrisons during the evening peak highlights the gradual increase in car trips to the site. </a:t>
            </a:r>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15</a:t>
            </a:fld>
            <a:endParaRPr lang="en-US"/>
          </a:p>
        </p:txBody>
      </p:sp>
    </p:spTree>
    <p:extLst>
      <p:ext uri="{BB962C8B-B14F-4D97-AF65-F5344CB8AC3E}">
        <p14:creationId xmlns:p14="http://schemas.microsoft.com/office/powerpoint/2010/main" val="19140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Internal trips (covering both directions) to Morrisons throughout the day are mostly made by people who live in Cambourne, and can be seen to make peak visiting hours during 08:30-10:00, 12:00-14:00 and 17:00-18:00.</a:t>
            </a:r>
            <a:endParaRPr lang="en-GB" sz="1200" kern="1200" dirty="0">
              <a:solidFill>
                <a:schemeClr val="tx1"/>
              </a:solidFill>
              <a:effectLst/>
              <a:latin typeface="+mn-lt"/>
              <a:ea typeface="+mn-ea"/>
              <a:cs typeface="+mn-cs"/>
            </a:endParaRPr>
          </a:p>
          <a:p>
            <a:endParaRPr lang="en-US" dirty="0"/>
          </a:p>
          <a:p>
            <a:r>
              <a:rPr lang="en-GB" sz="1200" kern="1200" dirty="0">
                <a:solidFill>
                  <a:schemeClr val="tx1"/>
                </a:solidFill>
                <a:effectLst/>
                <a:latin typeface="+mn-lt"/>
                <a:ea typeface="+mn-ea"/>
                <a:cs typeface="+mn-cs"/>
              </a:rPr>
              <a:t>External trips made by visitors from outside Cambourne have much more prominence between the periods of 09:00-11:30 and from 15:30 onwards.</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16</a:t>
            </a:fld>
            <a:endParaRPr lang="en-US"/>
          </a:p>
        </p:txBody>
      </p:sp>
    </p:spTree>
    <p:extLst>
      <p:ext uri="{BB962C8B-B14F-4D97-AF65-F5344CB8AC3E}">
        <p14:creationId xmlns:p14="http://schemas.microsoft.com/office/powerpoint/2010/main" val="117307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17</a:t>
            </a:fld>
            <a:endParaRPr lang="en-US"/>
          </a:p>
        </p:txBody>
      </p:sp>
    </p:spTree>
    <p:extLst>
      <p:ext uri="{BB962C8B-B14F-4D97-AF65-F5344CB8AC3E}">
        <p14:creationId xmlns:p14="http://schemas.microsoft.com/office/powerpoint/2010/main" val="3704614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18</a:t>
            </a:fld>
            <a:endParaRPr lang="en-US"/>
          </a:p>
        </p:txBody>
      </p:sp>
    </p:spTree>
    <p:extLst>
      <p:ext uri="{BB962C8B-B14F-4D97-AF65-F5344CB8AC3E}">
        <p14:creationId xmlns:p14="http://schemas.microsoft.com/office/powerpoint/2010/main" val="260653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19</a:t>
            </a:fld>
            <a:endParaRPr lang="en-US"/>
          </a:p>
        </p:txBody>
      </p:sp>
    </p:spTree>
    <p:extLst>
      <p:ext uri="{BB962C8B-B14F-4D97-AF65-F5344CB8AC3E}">
        <p14:creationId xmlns:p14="http://schemas.microsoft.com/office/powerpoint/2010/main" val="16594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a:t>
            </a:fld>
            <a:endParaRPr lang="en-US"/>
          </a:p>
        </p:txBody>
      </p:sp>
    </p:spTree>
    <p:extLst>
      <p:ext uri="{BB962C8B-B14F-4D97-AF65-F5344CB8AC3E}">
        <p14:creationId xmlns:p14="http://schemas.microsoft.com/office/powerpoint/2010/main" val="2413565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20</a:t>
            </a:fld>
            <a:endParaRPr lang="en-US"/>
          </a:p>
        </p:txBody>
      </p:sp>
    </p:spTree>
    <p:extLst>
      <p:ext uri="{BB962C8B-B14F-4D97-AF65-F5344CB8AC3E}">
        <p14:creationId xmlns:p14="http://schemas.microsoft.com/office/powerpoint/2010/main" val="465405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21</a:t>
            </a:fld>
            <a:endParaRPr lang="en-US"/>
          </a:p>
        </p:txBody>
      </p:sp>
    </p:spTree>
    <p:extLst>
      <p:ext uri="{BB962C8B-B14F-4D97-AF65-F5344CB8AC3E}">
        <p14:creationId xmlns:p14="http://schemas.microsoft.com/office/powerpoint/2010/main" val="526493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22</a:t>
            </a:fld>
            <a:endParaRPr lang="en-US"/>
          </a:p>
        </p:txBody>
      </p:sp>
    </p:spTree>
    <p:extLst>
      <p:ext uri="{BB962C8B-B14F-4D97-AF65-F5344CB8AC3E}">
        <p14:creationId xmlns:p14="http://schemas.microsoft.com/office/powerpoint/2010/main" val="2098434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23</a:t>
            </a:fld>
            <a:endParaRPr lang="en-US"/>
          </a:p>
        </p:txBody>
      </p:sp>
    </p:spTree>
    <p:extLst>
      <p:ext uri="{BB962C8B-B14F-4D97-AF65-F5344CB8AC3E}">
        <p14:creationId xmlns:p14="http://schemas.microsoft.com/office/powerpoint/2010/main" val="2146143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24</a:t>
            </a:fld>
            <a:endParaRPr lang="en-US"/>
          </a:p>
        </p:txBody>
      </p:sp>
    </p:spTree>
    <p:extLst>
      <p:ext uri="{BB962C8B-B14F-4D97-AF65-F5344CB8AC3E}">
        <p14:creationId xmlns:p14="http://schemas.microsoft.com/office/powerpoint/2010/main" val="19276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25</a:t>
            </a:fld>
            <a:endParaRPr lang="en-US"/>
          </a:p>
        </p:txBody>
      </p:sp>
    </p:spTree>
    <p:extLst>
      <p:ext uri="{BB962C8B-B14F-4D97-AF65-F5344CB8AC3E}">
        <p14:creationId xmlns:p14="http://schemas.microsoft.com/office/powerpoint/2010/main" val="200393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26</a:t>
            </a:fld>
            <a:endParaRPr lang="en-US"/>
          </a:p>
        </p:txBody>
      </p:sp>
    </p:spTree>
    <p:extLst>
      <p:ext uri="{BB962C8B-B14F-4D97-AF65-F5344CB8AC3E}">
        <p14:creationId xmlns:p14="http://schemas.microsoft.com/office/powerpoint/2010/main" val="1129344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27</a:t>
            </a:fld>
            <a:endParaRPr lang="en-US"/>
          </a:p>
        </p:txBody>
      </p:sp>
    </p:spTree>
    <p:extLst>
      <p:ext uri="{BB962C8B-B14F-4D97-AF65-F5344CB8AC3E}">
        <p14:creationId xmlns:p14="http://schemas.microsoft.com/office/powerpoint/2010/main" val="756324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28</a:t>
            </a:fld>
            <a:endParaRPr lang="en-US"/>
          </a:p>
        </p:txBody>
      </p:sp>
    </p:spTree>
    <p:extLst>
      <p:ext uri="{BB962C8B-B14F-4D97-AF65-F5344CB8AC3E}">
        <p14:creationId xmlns:p14="http://schemas.microsoft.com/office/powerpoint/2010/main" val="2479228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29</a:t>
            </a:fld>
            <a:endParaRPr lang="en-US"/>
          </a:p>
        </p:txBody>
      </p:sp>
    </p:spTree>
    <p:extLst>
      <p:ext uri="{BB962C8B-B14F-4D97-AF65-F5344CB8AC3E}">
        <p14:creationId xmlns:p14="http://schemas.microsoft.com/office/powerpoint/2010/main" val="132740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3</a:t>
            </a:fld>
            <a:endParaRPr lang="en-US"/>
          </a:p>
        </p:txBody>
      </p:sp>
    </p:spTree>
    <p:extLst>
      <p:ext uri="{BB962C8B-B14F-4D97-AF65-F5344CB8AC3E}">
        <p14:creationId xmlns:p14="http://schemas.microsoft.com/office/powerpoint/2010/main" val="2007177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30</a:t>
            </a:fld>
            <a:endParaRPr lang="en-US"/>
          </a:p>
        </p:txBody>
      </p:sp>
    </p:spTree>
    <p:extLst>
      <p:ext uri="{BB962C8B-B14F-4D97-AF65-F5344CB8AC3E}">
        <p14:creationId xmlns:p14="http://schemas.microsoft.com/office/powerpoint/2010/main" val="801388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31</a:t>
            </a:fld>
            <a:endParaRPr lang="en-US"/>
          </a:p>
        </p:txBody>
      </p:sp>
    </p:spTree>
    <p:extLst>
      <p:ext uri="{BB962C8B-B14F-4D97-AF65-F5344CB8AC3E}">
        <p14:creationId xmlns:p14="http://schemas.microsoft.com/office/powerpoint/2010/main" val="4273963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internal site slide</a:t>
            </a:r>
          </a:p>
        </p:txBody>
      </p:sp>
      <p:sp>
        <p:nvSpPr>
          <p:cNvPr id="4" name="Slide Number Placeholder 3"/>
          <p:cNvSpPr>
            <a:spLocks noGrp="1"/>
          </p:cNvSpPr>
          <p:nvPr>
            <p:ph type="sldNum" sz="quarter" idx="10"/>
          </p:nvPr>
        </p:nvSpPr>
        <p:spPr/>
        <p:txBody>
          <a:bodyPr/>
          <a:lstStyle/>
          <a:p>
            <a:fld id="{3907BAF1-6C97-4FA7-8DFE-FA90F9B08749}" type="slidenum">
              <a:rPr lang="en-US" smtClean="0"/>
              <a:t>32</a:t>
            </a:fld>
            <a:endParaRPr lang="en-US"/>
          </a:p>
        </p:txBody>
      </p:sp>
    </p:spTree>
    <p:extLst>
      <p:ext uri="{BB962C8B-B14F-4D97-AF65-F5344CB8AC3E}">
        <p14:creationId xmlns:p14="http://schemas.microsoft.com/office/powerpoint/2010/main" val="156551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speculation on reasons for results</a:t>
            </a:r>
          </a:p>
          <a:p>
            <a:r>
              <a:rPr lang="en-GB" dirty="0"/>
              <a:t>Slides will be on the website if you want to look at this in more detail</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33</a:t>
            </a:fld>
            <a:endParaRPr lang="en-US"/>
          </a:p>
        </p:txBody>
      </p:sp>
    </p:spTree>
    <p:extLst>
      <p:ext uri="{BB962C8B-B14F-4D97-AF65-F5344CB8AC3E}">
        <p14:creationId xmlns:p14="http://schemas.microsoft.com/office/powerpoint/2010/main" val="310499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07BAF1-6C97-4FA7-8DFE-FA90F9B08749}" type="slidenum">
              <a:rPr lang="en-US" smtClean="0"/>
              <a:t>4</a:t>
            </a:fld>
            <a:endParaRPr lang="en-US"/>
          </a:p>
        </p:txBody>
      </p:sp>
    </p:spTree>
    <p:extLst>
      <p:ext uri="{BB962C8B-B14F-4D97-AF65-F5344CB8AC3E}">
        <p14:creationId xmlns:p14="http://schemas.microsoft.com/office/powerpoint/2010/main" val="202493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5</a:t>
            </a:fld>
            <a:endParaRPr lang="en-US"/>
          </a:p>
        </p:txBody>
      </p:sp>
    </p:spTree>
    <p:extLst>
      <p:ext uri="{BB962C8B-B14F-4D97-AF65-F5344CB8AC3E}">
        <p14:creationId xmlns:p14="http://schemas.microsoft.com/office/powerpoint/2010/main" val="41309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Modal split and trip generation levels</a:t>
            </a:r>
          </a:p>
          <a:p>
            <a:r>
              <a:rPr lang="en-US" dirty="0"/>
              <a:t>Sustainable credentials</a:t>
            </a:r>
          </a:p>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6</a:t>
            </a:fld>
            <a:endParaRPr lang="en-US"/>
          </a:p>
        </p:txBody>
      </p:sp>
    </p:spTree>
    <p:extLst>
      <p:ext uri="{BB962C8B-B14F-4D97-AF65-F5344CB8AC3E}">
        <p14:creationId xmlns:p14="http://schemas.microsoft.com/office/powerpoint/2010/main" val="245188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going to present you some initial results with no speculation about what they mean or any interpretation of them.</a:t>
            </a:r>
          </a:p>
          <a:p>
            <a:r>
              <a:rPr lang="en-US" dirty="0"/>
              <a:t>Very straightforward headline figures and not intended to be a detailed analysis of the results. That will come in a technical note published later this year.</a:t>
            </a:r>
          </a:p>
          <a:p>
            <a:r>
              <a:rPr lang="en-US" dirty="0"/>
              <a:t>This is just to whet your appetite for the full results and report. </a:t>
            </a:r>
          </a:p>
          <a:p>
            <a:endParaRPr lang="en-US" dirty="0"/>
          </a:p>
          <a:p>
            <a:r>
              <a:rPr lang="en-US" dirty="0"/>
              <a:t>Internal – peds relatively high. Cycles low</a:t>
            </a:r>
          </a:p>
        </p:txBody>
      </p:sp>
      <p:sp>
        <p:nvSpPr>
          <p:cNvPr id="4" name="Slide Number Placeholder 3"/>
          <p:cNvSpPr>
            <a:spLocks noGrp="1"/>
          </p:cNvSpPr>
          <p:nvPr>
            <p:ph type="sldNum" sz="quarter" idx="10"/>
          </p:nvPr>
        </p:nvSpPr>
        <p:spPr/>
        <p:txBody>
          <a:bodyPr/>
          <a:lstStyle/>
          <a:p>
            <a:fld id="{3907BAF1-6C97-4FA7-8DFE-FA90F9B08749}" type="slidenum">
              <a:rPr lang="en-US" smtClean="0"/>
              <a:t>7</a:t>
            </a:fld>
            <a:endParaRPr lang="en-US"/>
          </a:p>
        </p:txBody>
      </p:sp>
    </p:spTree>
    <p:extLst>
      <p:ext uri="{BB962C8B-B14F-4D97-AF65-F5344CB8AC3E}">
        <p14:creationId xmlns:p14="http://schemas.microsoft.com/office/powerpoint/2010/main" val="300975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peds low</a:t>
            </a:r>
          </a:p>
        </p:txBody>
      </p:sp>
      <p:sp>
        <p:nvSpPr>
          <p:cNvPr id="4" name="Slide Number Placeholder 3"/>
          <p:cNvSpPr>
            <a:spLocks noGrp="1"/>
          </p:cNvSpPr>
          <p:nvPr>
            <p:ph type="sldNum" sz="quarter" idx="10"/>
          </p:nvPr>
        </p:nvSpPr>
        <p:spPr/>
        <p:txBody>
          <a:bodyPr/>
          <a:lstStyle/>
          <a:p>
            <a:fld id="{3907BAF1-6C97-4FA7-8DFE-FA90F9B08749}" type="slidenum">
              <a:rPr lang="en-US" smtClean="0"/>
              <a:t>8</a:t>
            </a:fld>
            <a:endParaRPr lang="en-US"/>
          </a:p>
        </p:txBody>
      </p:sp>
    </p:spTree>
    <p:extLst>
      <p:ext uri="{BB962C8B-B14F-4D97-AF65-F5344CB8AC3E}">
        <p14:creationId xmlns:p14="http://schemas.microsoft.com/office/powerpoint/2010/main" val="360014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Peds high for morning peak hour </a:t>
            </a:r>
          </a:p>
        </p:txBody>
      </p:sp>
      <p:sp>
        <p:nvSpPr>
          <p:cNvPr id="4" name="Slide Number Placeholder 3"/>
          <p:cNvSpPr>
            <a:spLocks noGrp="1"/>
          </p:cNvSpPr>
          <p:nvPr>
            <p:ph type="sldNum" sz="quarter" idx="10"/>
          </p:nvPr>
        </p:nvSpPr>
        <p:spPr/>
        <p:txBody>
          <a:bodyPr/>
          <a:lstStyle/>
          <a:p>
            <a:fld id="{3907BAF1-6C97-4FA7-8DFE-FA90F9B08749}" type="slidenum">
              <a:rPr lang="en-US" smtClean="0"/>
              <a:t>9</a:t>
            </a:fld>
            <a:endParaRPr lang="en-US"/>
          </a:p>
        </p:txBody>
      </p:sp>
    </p:spTree>
    <p:extLst>
      <p:ext uri="{BB962C8B-B14F-4D97-AF65-F5344CB8AC3E}">
        <p14:creationId xmlns:p14="http://schemas.microsoft.com/office/powerpoint/2010/main" val="199243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C722-0804-44BE-A0AD-F8829B5FAD5E}"/>
              </a:ext>
            </a:extLst>
          </p:cNvPr>
          <p:cNvSpPr>
            <a:spLocks noGrp="1"/>
          </p:cNvSpPr>
          <p:nvPr>
            <p:ph type="ctrTitle"/>
          </p:nvPr>
        </p:nvSpPr>
        <p:spPr/>
        <p:txBody>
          <a:bodyPr/>
          <a:lstStyle/>
          <a:p>
            <a:r>
              <a:rPr lang="en-GB" dirty="0"/>
              <a:t>Cambourne Village:</a:t>
            </a:r>
            <a:br>
              <a:rPr lang="en-GB" dirty="0"/>
            </a:br>
            <a:r>
              <a:rPr lang="en-GB" dirty="0"/>
              <a:t>a SUMMARY OF MAIN FINDINGS</a:t>
            </a:r>
            <a:endParaRPr lang="en-US" dirty="0"/>
          </a:p>
        </p:txBody>
      </p:sp>
      <p:sp>
        <p:nvSpPr>
          <p:cNvPr id="3" name="Subtitle 2">
            <a:extLst>
              <a:ext uri="{FF2B5EF4-FFF2-40B4-BE49-F238E27FC236}">
                <a16:creationId xmlns:a16="http://schemas.microsoft.com/office/drawing/2014/main" id="{AE822D1B-10C8-44DF-8F98-2DF0C8DB4078}"/>
              </a:ext>
            </a:extLst>
          </p:cNvPr>
          <p:cNvSpPr>
            <a:spLocks noGrp="1"/>
          </p:cNvSpPr>
          <p:nvPr>
            <p:ph type="subTitle" idx="1"/>
          </p:nvPr>
        </p:nvSpPr>
        <p:spPr/>
        <p:txBody>
          <a:bodyPr/>
          <a:lstStyle/>
          <a:p>
            <a:r>
              <a:rPr lang="en-GB" dirty="0"/>
              <a:t>Alex Jack, east sussex county council</a:t>
            </a:r>
            <a:endParaRPr lang="en-US" dirty="0"/>
          </a:p>
        </p:txBody>
      </p:sp>
      <p:pic>
        <p:nvPicPr>
          <p:cNvPr id="4" name="Picture 3">
            <a:extLst>
              <a:ext uri="{FF2B5EF4-FFF2-40B4-BE49-F238E27FC236}">
                <a16:creationId xmlns:a16="http://schemas.microsoft.com/office/drawing/2014/main" id="{B385A9AC-D1D9-41B1-8D99-96EA9C4AF4F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00432" y="1131664"/>
            <a:ext cx="888435" cy="909187"/>
          </a:xfrm>
          <a:prstGeom prst="rect">
            <a:avLst/>
          </a:prstGeom>
        </p:spPr>
      </p:pic>
    </p:spTree>
    <p:extLst>
      <p:ext uri="{BB962C8B-B14F-4D97-AF65-F5344CB8AC3E}">
        <p14:creationId xmlns:p14="http://schemas.microsoft.com/office/powerpoint/2010/main" val="305967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9B38-B327-43DD-9588-F98E6B5B741D}"/>
              </a:ext>
            </a:extLst>
          </p:cNvPr>
          <p:cNvSpPr>
            <a:spLocks noGrp="1"/>
          </p:cNvSpPr>
          <p:nvPr>
            <p:ph type="title"/>
          </p:nvPr>
        </p:nvSpPr>
        <p:spPr/>
        <p:txBody>
          <a:bodyPr/>
          <a:lstStyle/>
          <a:p>
            <a:r>
              <a:rPr lang="en-GB" dirty="0"/>
              <a:t>CAMBOURNE: RESULTS FROM </a:t>
            </a:r>
            <a:r>
              <a:rPr lang="en-GB" dirty="0" err="1"/>
              <a:t>FROM</a:t>
            </a:r>
            <a:r>
              <a:rPr lang="en-GB" dirty="0"/>
              <a:t> combined SITEs</a:t>
            </a:r>
            <a:endParaRPr lang="en-US" dirty="0"/>
          </a:p>
        </p:txBody>
      </p:sp>
      <p:pic>
        <p:nvPicPr>
          <p:cNvPr id="5" name="Picture 4">
            <a:extLst>
              <a:ext uri="{FF2B5EF4-FFF2-40B4-BE49-F238E27FC236}">
                <a16:creationId xmlns:a16="http://schemas.microsoft.com/office/drawing/2014/main" id="{339E670A-C1E2-4CB6-9E6A-EC930B0863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6" name="Content Placeholder 5">
            <a:extLst>
              <a:ext uri="{FF2B5EF4-FFF2-40B4-BE49-F238E27FC236}">
                <a16:creationId xmlns:a16="http://schemas.microsoft.com/office/drawing/2014/main" id="{58F9D65E-B171-42B7-B337-75AE87982DEF}"/>
              </a:ext>
            </a:extLst>
          </p:cNvPr>
          <p:cNvSpPr>
            <a:spLocks noGrp="1"/>
          </p:cNvSpPr>
          <p:nvPr>
            <p:ph idx="1"/>
          </p:nvPr>
        </p:nvSpPr>
        <p:spPr>
          <a:xfrm>
            <a:off x="581192" y="2047965"/>
            <a:ext cx="11029615" cy="644127"/>
          </a:xfrm>
        </p:spPr>
        <p:txBody>
          <a:bodyPr/>
          <a:lstStyle/>
          <a:p>
            <a:pPr marL="0" indent="0">
              <a:buNone/>
            </a:pPr>
            <a:r>
              <a:rPr lang="en-GB" dirty="0"/>
              <a:t>Total trips by mode at morning peak (0700-1000)</a:t>
            </a:r>
          </a:p>
        </p:txBody>
      </p:sp>
      <p:sp>
        <p:nvSpPr>
          <p:cNvPr id="3" name="TextBox 2">
            <a:extLst>
              <a:ext uri="{FF2B5EF4-FFF2-40B4-BE49-F238E27FC236}">
                <a16:creationId xmlns:a16="http://schemas.microsoft.com/office/drawing/2014/main" id="{514EA36B-13B2-4443-B1CB-F2D49C7551F8}"/>
              </a:ext>
            </a:extLst>
          </p:cNvPr>
          <p:cNvSpPr txBox="1"/>
          <p:nvPr/>
        </p:nvSpPr>
        <p:spPr>
          <a:xfrm>
            <a:off x="1554479" y="2824623"/>
            <a:ext cx="2028306" cy="307777"/>
          </a:xfrm>
          <a:prstGeom prst="rect">
            <a:avLst/>
          </a:prstGeom>
          <a:noFill/>
        </p:spPr>
        <p:txBody>
          <a:bodyPr wrap="square" rtlCol="0">
            <a:spAutoFit/>
          </a:bodyPr>
          <a:lstStyle/>
          <a:p>
            <a:r>
              <a:rPr lang="en-GB" sz="1400" dirty="0"/>
              <a:t>External Trips - Inbound</a:t>
            </a:r>
          </a:p>
        </p:txBody>
      </p:sp>
      <p:sp>
        <p:nvSpPr>
          <p:cNvPr id="4" name="TextBox 3">
            <a:extLst>
              <a:ext uri="{FF2B5EF4-FFF2-40B4-BE49-F238E27FC236}">
                <a16:creationId xmlns:a16="http://schemas.microsoft.com/office/drawing/2014/main" id="{842A9F42-2DD4-4580-A7DF-1770F9C39B57}"/>
              </a:ext>
            </a:extLst>
          </p:cNvPr>
          <p:cNvSpPr txBox="1"/>
          <p:nvPr/>
        </p:nvSpPr>
        <p:spPr>
          <a:xfrm>
            <a:off x="6467302" y="2824621"/>
            <a:ext cx="2443942" cy="307777"/>
          </a:xfrm>
          <a:prstGeom prst="rect">
            <a:avLst/>
          </a:prstGeom>
          <a:noFill/>
        </p:spPr>
        <p:txBody>
          <a:bodyPr wrap="square" rtlCol="0">
            <a:spAutoFit/>
          </a:bodyPr>
          <a:lstStyle/>
          <a:p>
            <a:r>
              <a:rPr lang="en-GB" sz="1400" dirty="0"/>
              <a:t>External trips - outbound</a:t>
            </a:r>
          </a:p>
        </p:txBody>
      </p:sp>
      <p:pic>
        <p:nvPicPr>
          <p:cNvPr id="11" name="Picture 10">
            <a:extLst>
              <a:ext uri="{FF2B5EF4-FFF2-40B4-BE49-F238E27FC236}">
                <a16:creationId xmlns:a16="http://schemas.microsoft.com/office/drawing/2014/main" id="{9C518B42-073E-41EB-B386-0AE62F6FE2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1795" y="3264931"/>
            <a:ext cx="4068393" cy="3352000"/>
          </a:xfrm>
          <a:prstGeom prst="rect">
            <a:avLst/>
          </a:prstGeom>
          <a:noFill/>
          <a:ln>
            <a:noFill/>
          </a:ln>
        </p:spPr>
      </p:pic>
      <p:pic>
        <p:nvPicPr>
          <p:cNvPr id="12" name="Picture 11">
            <a:extLst>
              <a:ext uri="{FF2B5EF4-FFF2-40B4-BE49-F238E27FC236}">
                <a16:creationId xmlns:a16="http://schemas.microsoft.com/office/drawing/2014/main" id="{78ECBF84-5BAD-4733-822C-C05D94090F4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5430" y="3264927"/>
            <a:ext cx="5379923" cy="3352000"/>
          </a:xfrm>
          <a:prstGeom prst="rect">
            <a:avLst/>
          </a:prstGeom>
          <a:noFill/>
          <a:ln>
            <a:noFill/>
          </a:ln>
        </p:spPr>
      </p:pic>
    </p:spTree>
    <p:extLst>
      <p:ext uri="{BB962C8B-B14F-4D97-AF65-F5344CB8AC3E}">
        <p14:creationId xmlns:p14="http://schemas.microsoft.com/office/powerpoint/2010/main" val="172050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9B38-B327-43DD-9588-F98E6B5B741D}"/>
              </a:ext>
            </a:extLst>
          </p:cNvPr>
          <p:cNvSpPr>
            <a:spLocks noGrp="1"/>
          </p:cNvSpPr>
          <p:nvPr>
            <p:ph type="title"/>
          </p:nvPr>
        </p:nvSpPr>
        <p:spPr/>
        <p:txBody>
          <a:bodyPr/>
          <a:lstStyle/>
          <a:p>
            <a:r>
              <a:rPr lang="en-GB" dirty="0"/>
              <a:t>CAMBOURNE: RESULTS FROM combined SITEs</a:t>
            </a:r>
            <a:endParaRPr lang="en-US" dirty="0"/>
          </a:p>
        </p:txBody>
      </p:sp>
      <p:pic>
        <p:nvPicPr>
          <p:cNvPr id="5" name="Picture 4">
            <a:extLst>
              <a:ext uri="{FF2B5EF4-FFF2-40B4-BE49-F238E27FC236}">
                <a16:creationId xmlns:a16="http://schemas.microsoft.com/office/drawing/2014/main" id="{339E670A-C1E2-4CB6-9E6A-EC930B0863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6" name="Content Placeholder 5">
            <a:extLst>
              <a:ext uri="{FF2B5EF4-FFF2-40B4-BE49-F238E27FC236}">
                <a16:creationId xmlns:a16="http://schemas.microsoft.com/office/drawing/2014/main" id="{58F9D65E-B171-42B7-B337-75AE87982DEF}"/>
              </a:ext>
            </a:extLst>
          </p:cNvPr>
          <p:cNvSpPr>
            <a:spLocks noGrp="1"/>
          </p:cNvSpPr>
          <p:nvPr>
            <p:ph idx="1"/>
          </p:nvPr>
        </p:nvSpPr>
        <p:spPr>
          <a:xfrm>
            <a:off x="581192" y="2047965"/>
            <a:ext cx="11029615" cy="644127"/>
          </a:xfrm>
        </p:spPr>
        <p:txBody>
          <a:bodyPr/>
          <a:lstStyle/>
          <a:p>
            <a:pPr marL="0" indent="0">
              <a:buNone/>
            </a:pPr>
            <a:r>
              <a:rPr lang="en-GB" dirty="0"/>
              <a:t>Total trips (inbound and outbound separately) by mode at evening peak (1600-1900)</a:t>
            </a:r>
          </a:p>
        </p:txBody>
      </p:sp>
      <p:sp>
        <p:nvSpPr>
          <p:cNvPr id="3" name="TextBox 2">
            <a:extLst>
              <a:ext uri="{FF2B5EF4-FFF2-40B4-BE49-F238E27FC236}">
                <a16:creationId xmlns:a16="http://schemas.microsoft.com/office/drawing/2014/main" id="{514EA36B-13B2-4443-B1CB-F2D49C7551F8}"/>
              </a:ext>
            </a:extLst>
          </p:cNvPr>
          <p:cNvSpPr txBox="1"/>
          <p:nvPr/>
        </p:nvSpPr>
        <p:spPr>
          <a:xfrm>
            <a:off x="1554479" y="2824623"/>
            <a:ext cx="2028306" cy="307777"/>
          </a:xfrm>
          <a:prstGeom prst="rect">
            <a:avLst/>
          </a:prstGeom>
          <a:noFill/>
        </p:spPr>
        <p:txBody>
          <a:bodyPr wrap="square" rtlCol="0">
            <a:spAutoFit/>
          </a:bodyPr>
          <a:lstStyle/>
          <a:p>
            <a:r>
              <a:rPr lang="en-GB" sz="1400" dirty="0"/>
              <a:t>Internal Trips - Inbound</a:t>
            </a:r>
          </a:p>
        </p:txBody>
      </p:sp>
      <p:sp>
        <p:nvSpPr>
          <p:cNvPr id="4" name="TextBox 3">
            <a:extLst>
              <a:ext uri="{FF2B5EF4-FFF2-40B4-BE49-F238E27FC236}">
                <a16:creationId xmlns:a16="http://schemas.microsoft.com/office/drawing/2014/main" id="{842A9F42-2DD4-4580-A7DF-1770F9C39B57}"/>
              </a:ext>
            </a:extLst>
          </p:cNvPr>
          <p:cNvSpPr txBox="1"/>
          <p:nvPr/>
        </p:nvSpPr>
        <p:spPr>
          <a:xfrm>
            <a:off x="6467302" y="2824621"/>
            <a:ext cx="2443942" cy="307777"/>
          </a:xfrm>
          <a:prstGeom prst="rect">
            <a:avLst/>
          </a:prstGeom>
          <a:noFill/>
        </p:spPr>
        <p:txBody>
          <a:bodyPr wrap="square" rtlCol="0">
            <a:spAutoFit/>
          </a:bodyPr>
          <a:lstStyle/>
          <a:p>
            <a:r>
              <a:rPr lang="en-GB" sz="1400" dirty="0"/>
              <a:t>Internal trips - outbound</a:t>
            </a:r>
          </a:p>
        </p:txBody>
      </p:sp>
      <p:pic>
        <p:nvPicPr>
          <p:cNvPr id="11" name="Picture 10">
            <a:extLst>
              <a:ext uri="{FF2B5EF4-FFF2-40B4-BE49-F238E27FC236}">
                <a16:creationId xmlns:a16="http://schemas.microsoft.com/office/drawing/2014/main" id="{88450492-799C-41B8-AD99-AADA14B9D0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879" y="3168417"/>
            <a:ext cx="5001954" cy="2999893"/>
          </a:xfrm>
          <a:prstGeom prst="rect">
            <a:avLst/>
          </a:prstGeom>
          <a:noFill/>
          <a:ln>
            <a:noFill/>
          </a:ln>
        </p:spPr>
      </p:pic>
      <p:pic>
        <p:nvPicPr>
          <p:cNvPr id="12" name="Picture 11">
            <a:extLst>
              <a:ext uri="{FF2B5EF4-FFF2-40B4-BE49-F238E27FC236}">
                <a16:creationId xmlns:a16="http://schemas.microsoft.com/office/drawing/2014/main" id="{C690977B-37F6-4779-B0E2-4513B9A5EC3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4431" y="3168416"/>
            <a:ext cx="5269935" cy="2987427"/>
          </a:xfrm>
          <a:prstGeom prst="rect">
            <a:avLst/>
          </a:prstGeom>
          <a:noFill/>
          <a:ln>
            <a:noFill/>
          </a:ln>
        </p:spPr>
      </p:pic>
    </p:spTree>
    <p:extLst>
      <p:ext uri="{BB962C8B-B14F-4D97-AF65-F5344CB8AC3E}">
        <p14:creationId xmlns:p14="http://schemas.microsoft.com/office/powerpoint/2010/main" val="216195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9B38-B327-43DD-9588-F98E6B5B741D}"/>
              </a:ext>
            </a:extLst>
          </p:cNvPr>
          <p:cNvSpPr>
            <a:spLocks noGrp="1"/>
          </p:cNvSpPr>
          <p:nvPr>
            <p:ph type="title"/>
          </p:nvPr>
        </p:nvSpPr>
        <p:spPr/>
        <p:txBody>
          <a:bodyPr/>
          <a:lstStyle/>
          <a:p>
            <a:r>
              <a:rPr lang="en-GB" dirty="0"/>
              <a:t>CAMBOURNE: RESULTS FROM combined SITEs</a:t>
            </a:r>
            <a:endParaRPr lang="en-US" dirty="0"/>
          </a:p>
        </p:txBody>
      </p:sp>
      <p:pic>
        <p:nvPicPr>
          <p:cNvPr id="5" name="Picture 4">
            <a:extLst>
              <a:ext uri="{FF2B5EF4-FFF2-40B4-BE49-F238E27FC236}">
                <a16:creationId xmlns:a16="http://schemas.microsoft.com/office/drawing/2014/main" id="{339E670A-C1E2-4CB6-9E6A-EC930B0863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6" name="Content Placeholder 5">
            <a:extLst>
              <a:ext uri="{FF2B5EF4-FFF2-40B4-BE49-F238E27FC236}">
                <a16:creationId xmlns:a16="http://schemas.microsoft.com/office/drawing/2014/main" id="{58F9D65E-B171-42B7-B337-75AE87982DEF}"/>
              </a:ext>
            </a:extLst>
          </p:cNvPr>
          <p:cNvSpPr>
            <a:spLocks noGrp="1"/>
          </p:cNvSpPr>
          <p:nvPr>
            <p:ph idx="1"/>
          </p:nvPr>
        </p:nvSpPr>
        <p:spPr>
          <a:xfrm>
            <a:off x="581192" y="2047965"/>
            <a:ext cx="11029615" cy="644127"/>
          </a:xfrm>
        </p:spPr>
        <p:txBody>
          <a:bodyPr/>
          <a:lstStyle/>
          <a:p>
            <a:pPr marL="0" indent="0">
              <a:buNone/>
            </a:pPr>
            <a:r>
              <a:rPr lang="en-GB" dirty="0"/>
              <a:t>Total trips (inbound and outbound separately) by mode at evening peak (1600-1900)</a:t>
            </a:r>
          </a:p>
        </p:txBody>
      </p:sp>
      <p:sp>
        <p:nvSpPr>
          <p:cNvPr id="3" name="TextBox 2">
            <a:extLst>
              <a:ext uri="{FF2B5EF4-FFF2-40B4-BE49-F238E27FC236}">
                <a16:creationId xmlns:a16="http://schemas.microsoft.com/office/drawing/2014/main" id="{514EA36B-13B2-4443-B1CB-F2D49C7551F8}"/>
              </a:ext>
            </a:extLst>
          </p:cNvPr>
          <p:cNvSpPr txBox="1"/>
          <p:nvPr/>
        </p:nvSpPr>
        <p:spPr>
          <a:xfrm>
            <a:off x="1554479" y="2824623"/>
            <a:ext cx="2028306" cy="307777"/>
          </a:xfrm>
          <a:prstGeom prst="rect">
            <a:avLst/>
          </a:prstGeom>
          <a:noFill/>
        </p:spPr>
        <p:txBody>
          <a:bodyPr wrap="square" rtlCol="0">
            <a:spAutoFit/>
          </a:bodyPr>
          <a:lstStyle/>
          <a:p>
            <a:r>
              <a:rPr lang="en-GB" sz="1400" dirty="0"/>
              <a:t>External Trips - Inbound</a:t>
            </a:r>
          </a:p>
        </p:txBody>
      </p:sp>
      <p:sp>
        <p:nvSpPr>
          <p:cNvPr id="4" name="TextBox 3">
            <a:extLst>
              <a:ext uri="{FF2B5EF4-FFF2-40B4-BE49-F238E27FC236}">
                <a16:creationId xmlns:a16="http://schemas.microsoft.com/office/drawing/2014/main" id="{842A9F42-2DD4-4580-A7DF-1770F9C39B57}"/>
              </a:ext>
            </a:extLst>
          </p:cNvPr>
          <p:cNvSpPr txBox="1"/>
          <p:nvPr/>
        </p:nvSpPr>
        <p:spPr>
          <a:xfrm>
            <a:off x="6467302" y="2824621"/>
            <a:ext cx="2443942" cy="307777"/>
          </a:xfrm>
          <a:prstGeom prst="rect">
            <a:avLst/>
          </a:prstGeom>
          <a:noFill/>
        </p:spPr>
        <p:txBody>
          <a:bodyPr wrap="square" rtlCol="0">
            <a:spAutoFit/>
          </a:bodyPr>
          <a:lstStyle/>
          <a:p>
            <a:r>
              <a:rPr lang="en-GB" sz="1400" dirty="0"/>
              <a:t>External trips - outbound</a:t>
            </a:r>
          </a:p>
        </p:txBody>
      </p:sp>
      <p:pic>
        <p:nvPicPr>
          <p:cNvPr id="9" name="Picture 8">
            <a:extLst>
              <a:ext uri="{FF2B5EF4-FFF2-40B4-BE49-F238E27FC236}">
                <a16:creationId xmlns:a16="http://schemas.microsoft.com/office/drawing/2014/main" id="{DD69A2BC-2EE0-4034-91FA-90A7AA7091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5989" y="3132398"/>
            <a:ext cx="4919836" cy="3023446"/>
          </a:xfrm>
          <a:prstGeom prst="rect">
            <a:avLst/>
          </a:prstGeom>
          <a:noFill/>
          <a:ln>
            <a:noFill/>
          </a:ln>
        </p:spPr>
      </p:pic>
      <p:pic>
        <p:nvPicPr>
          <p:cNvPr id="10" name="Picture 9">
            <a:extLst>
              <a:ext uri="{FF2B5EF4-FFF2-40B4-BE49-F238E27FC236}">
                <a16:creationId xmlns:a16="http://schemas.microsoft.com/office/drawing/2014/main" id="{1AA6C7A1-6D9A-4C4E-A69F-35F4EEFB285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0960" y="3132398"/>
            <a:ext cx="5756160" cy="3023446"/>
          </a:xfrm>
          <a:prstGeom prst="rect">
            <a:avLst/>
          </a:prstGeom>
          <a:noFill/>
          <a:ln>
            <a:noFill/>
          </a:ln>
        </p:spPr>
      </p:pic>
    </p:spTree>
    <p:extLst>
      <p:ext uri="{BB962C8B-B14F-4D97-AF65-F5344CB8AC3E}">
        <p14:creationId xmlns:p14="http://schemas.microsoft.com/office/powerpoint/2010/main" val="362301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Morrison’s</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pic>
        <p:nvPicPr>
          <p:cNvPr id="6" name="Picture 5">
            <a:extLst>
              <a:ext uri="{FF2B5EF4-FFF2-40B4-BE49-F238E27FC236}">
                <a16:creationId xmlns:a16="http://schemas.microsoft.com/office/drawing/2014/main" id="{6E780705-679F-476F-BF74-901CFF8FF9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190" y="2792129"/>
            <a:ext cx="4448009" cy="3525544"/>
          </a:xfrm>
          <a:prstGeom prst="rect">
            <a:avLst/>
          </a:prstGeom>
          <a:noFill/>
          <a:ln>
            <a:noFill/>
          </a:ln>
        </p:spPr>
      </p:pic>
      <p:pic>
        <p:nvPicPr>
          <p:cNvPr id="7" name="Picture 6">
            <a:extLst>
              <a:ext uri="{FF2B5EF4-FFF2-40B4-BE49-F238E27FC236}">
                <a16:creationId xmlns:a16="http://schemas.microsoft.com/office/drawing/2014/main" id="{9C1B6AA5-1D7B-4AED-9187-B6257644B9C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97294" y="2780013"/>
            <a:ext cx="4359621" cy="3604162"/>
          </a:xfrm>
          <a:prstGeom prst="rect">
            <a:avLst/>
          </a:prstGeom>
          <a:noFill/>
          <a:ln>
            <a:noFill/>
          </a:ln>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a:t>
            </a:r>
            <a:r>
              <a:rPr lang="en-GB" sz="1200" b="1" dirty="0"/>
              <a:t>external</a:t>
            </a:r>
            <a:r>
              <a:rPr lang="en-GB" sz="1200" dirty="0"/>
              <a:t> trips (inbound and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3889334" cy="276999"/>
          </a:xfrm>
          <a:prstGeom prst="rect">
            <a:avLst/>
          </a:prstGeom>
        </p:spPr>
        <p:txBody>
          <a:bodyPr wrap="none">
            <a:spAutoFit/>
          </a:bodyPr>
          <a:lstStyle/>
          <a:p>
            <a:r>
              <a:rPr lang="en-GB" sz="1200" dirty="0"/>
              <a:t>Mode split for total </a:t>
            </a:r>
            <a:r>
              <a:rPr lang="en-GB" sz="1200" b="1" dirty="0"/>
              <a:t>internal</a:t>
            </a:r>
            <a:r>
              <a:rPr lang="en-GB" sz="1200" dirty="0"/>
              <a:t> trips (inbound and outbound)</a:t>
            </a:r>
          </a:p>
        </p:txBody>
      </p:sp>
    </p:spTree>
    <p:extLst>
      <p:ext uri="{BB962C8B-B14F-4D97-AF65-F5344CB8AC3E}">
        <p14:creationId xmlns:p14="http://schemas.microsoft.com/office/powerpoint/2010/main" val="265790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Morrison’s – total trips (inbound and outbound separately) by mode at morning peak (0700-1000)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369688" cy="276999"/>
          </a:xfrm>
          <a:prstGeom prst="rect">
            <a:avLst/>
          </a:prstGeom>
        </p:spPr>
        <p:txBody>
          <a:bodyPr wrap="none">
            <a:spAutoFit/>
          </a:bodyPr>
          <a:lstStyle/>
          <a:p>
            <a:r>
              <a:rPr lang="en-GB" sz="1200" dirty="0"/>
              <a:t>Mode split for total trips (inbound)</a:t>
            </a:r>
          </a:p>
        </p:txBody>
      </p:sp>
      <p:pic>
        <p:nvPicPr>
          <p:cNvPr id="11" name="Picture 10">
            <a:extLst>
              <a:ext uri="{FF2B5EF4-FFF2-40B4-BE49-F238E27FC236}">
                <a16:creationId xmlns:a16="http://schemas.microsoft.com/office/drawing/2014/main" id="{54DE255E-F9D8-47C6-AE8E-71584DD192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2448" y="2861615"/>
            <a:ext cx="4459057" cy="3480996"/>
          </a:xfrm>
          <a:prstGeom prst="rect">
            <a:avLst/>
          </a:prstGeom>
          <a:noFill/>
          <a:ln>
            <a:noFill/>
          </a:ln>
        </p:spPr>
      </p:pic>
      <p:pic>
        <p:nvPicPr>
          <p:cNvPr id="12" name="Picture 11">
            <a:extLst>
              <a:ext uri="{FF2B5EF4-FFF2-40B4-BE49-F238E27FC236}">
                <a16:creationId xmlns:a16="http://schemas.microsoft.com/office/drawing/2014/main" id="{84D250F0-03CD-470E-9BE7-B63AD666C5B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61615"/>
            <a:ext cx="4271588" cy="3480996"/>
          </a:xfrm>
          <a:prstGeom prst="rect">
            <a:avLst/>
          </a:prstGeom>
          <a:noFill/>
          <a:ln>
            <a:noFill/>
          </a:ln>
        </p:spPr>
      </p:pic>
    </p:spTree>
    <p:extLst>
      <p:ext uri="{BB962C8B-B14F-4D97-AF65-F5344CB8AC3E}">
        <p14:creationId xmlns:p14="http://schemas.microsoft.com/office/powerpoint/2010/main" val="131214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Morrison’s – total trips (inbound and outbound separately) by mode at evening peak (1600-1900)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454646" cy="276999"/>
          </a:xfrm>
          <a:prstGeom prst="rect">
            <a:avLst/>
          </a:prstGeom>
        </p:spPr>
        <p:txBody>
          <a:bodyPr wrap="none">
            <a:spAutoFit/>
          </a:bodyPr>
          <a:lstStyle/>
          <a:p>
            <a:r>
              <a:rPr lang="en-GB" sz="1200" dirty="0"/>
              <a:t>Mode split for total trips (inbound)</a:t>
            </a:r>
          </a:p>
        </p:txBody>
      </p:sp>
      <p:pic>
        <p:nvPicPr>
          <p:cNvPr id="13" name="Picture 12">
            <a:extLst>
              <a:ext uri="{FF2B5EF4-FFF2-40B4-BE49-F238E27FC236}">
                <a16:creationId xmlns:a16="http://schemas.microsoft.com/office/drawing/2014/main" id="{5EA86A95-96B9-44E9-9CBE-ED367246DAF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551" y="2861615"/>
            <a:ext cx="4434263" cy="3730378"/>
          </a:xfrm>
          <a:prstGeom prst="rect">
            <a:avLst/>
          </a:prstGeom>
          <a:noFill/>
          <a:ln>
            <a:noFill/>
          </a:ln>
        </p:spPr>
      </p:pic>
      <p:pic>
        <p:nvPicPr>
          <p:cNvPr id="14" name="Picture 13">
            <a:extLst>
              <a:ext uri="{FF2B5EF4-FFF2-40B4-BE49-F238E27FC236}">
                <a16:creationId xmlns:a16="http://schemas.microsoft.com/office/drawing/2014/main" id="{693660B8-969D-4768-8C7F-C54F7BCBDF5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29180" y="2894879"/>
            <a:ext cx="5723255" cy="3697114"/>
          </a:xfrm>
          <a:prstGeom prst="rect">
            <a:avLst/>
          </a:prstGeom>
          <a:noFill/>
          <a:ln>
            <a:noFill/>
          </a:ln>
        </p:spPr>
      </p:pic>
    </p:spTree>
    <p:extLst>
      <p:ext uri="{BB962C8B-B14F-4D97-AF65-F5344CB8AC3E}">
        <p14:creationId xmlns:p14="http://schemas.microsoft.com/office/powerpoint/2010/main" val="283632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Morrison’s – split of internal/external trips by mode (both directions and all time periods)</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External trips</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987771" cy="461665"/>
          </a:xfrm>
          <a:prstGeom prst="rect">
            <a:avLst/>
          </a:prstGeom>
        </p:spPr>
        <p:txBody>
          <a:bodyPr wrap="none">
            <a:spAutoFit/>
          </a:bodyPr>
          <a:lstStyle/>
          <a:p>
            <a:r>
              <a:rPr lang="en-GB" sz="1200" dirty="0"/>
              <a:t>Internal trips</a:t>
            </a:r>
          </a:p>
          <a:p>
            <a:endParaRPr lang="en-GB" sz="1200" dirty="0"/>
          </a:p>
        </p:txBody>
      </p:sp>
      <p:pic>
        <p:nvPicPr>
          <p:cNvPr id="12" name="Picture 11">
            <a:extLst>
              <a:ext uri="{FF2B5EF4-FFF2-40B4-BE49-F238E27FC236}">
                <a16:creationId xmlns:a16="http://schemas.microsoft.com/office/drawing/2014/main" id="{136BA7C7-8E4E-4262-A940-2268DDDD8C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667" y="2866212"/>
            <a:ext cx="5379548" cy="3331539"/>
          </a:xfrm>
          <a:prstGeom prst="rect">
            <a:avLst/>
          </a:prstGeom>
          <a:noFill/>
          <a:ln>
            <a:noFill/>
          </a:ln>
        </p:spPr>
      </p:pic>
      <p:pic>
        <p:nvPicPr>
          <p:cNvPr id="15" name="Picture 14">
            <a:extLst>
              <a:ext uri="{FF2B5EF4-FFF2-40B4-BE49-F238E27FC236}">
                <a16:creationId xmlns:a16="http://schemas.microsoft.com/office/drawing/2014/main" id="{EFB1EC68-8DEA-4847-BA58-3834C72422B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83637" y="2902737"/>
            <a:ext cx="5731510" cy="3295015"/>
          </a:xfrm>
          <a:prstGeom prst="rect">
            <a:avLst/>
          </a:prstGeom>
          <a:noFill/>
          <a:ln>
            <a:noFill/>
          </a:ln>
        </p:spPr>
      </p:pic>
    </p:spTree>
    <p:extLst>
      <p:ext uri="{BB962C8B-B14F-4D97-AF65-F5344CB8AC3E}">
        <p14:creationId xmlns:p14="http://schemas.microsoft.com/office/powerpoint/2010/main" val="384273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Fitness Centre</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a:t>
            </a:r>
            <a:r>
              <a:rPr lang="en-GB" sz="1200" b="1" dirty="0"/>
              <a:t>external</a:t>
            </a:r>
            <a:r>
              <a:rPr lang="en-GB" sz="1200" dirty="0"/>
              <a:t> trips (inbound and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3889334" cy="276999"/>
          </a:xfrm>
          <a:prstGeom prst="rect">
            <a:avLst/>
          </a:prstGeom>
        </p:spPr>
        <p:txBody>
          <a:bodyPr wrap="none">
            <a:spAutoFit/>
          </a:bodyPr>
          <a:lstStyle/>
          <a:p>
            <a:r>
              <a:rPr lang="en-GB" sz="1200" dirty="0"/>
              <a:t>Mode split for total </a:t>
            </a:r>
            <a:r>
              <a:rPr lang="en-GB" sz="1200" b="1" dirty="0"/>
              <a:t>internal</a:t>
            </a:r>
            <a:r>
              <a:rPr lang="en-GB" sz="1200" dirty="0"/>
              <a:t> trips (inbound and outbound)</a:t>
            </a:r>
          </a:p>
        </p:txBody>
      </p:sp>
      <p:graphicFrame>
        <p:nvGraphicFramePr>
          <p:cNvPr id="13" name="Chart 12">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2265050480"/>
              </p:ext>
            </p:extLst>
          </p:nvPr>
        </p:nvGraphicFramePr>
        <p:xfrm>
          <a:off x="597819" y="2804068"/>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688598020"/>
              </p:ext>
            </p:extLst>
          </p:nvPr>
        </p:nvGraphicFramePr>
        <p:xfrm>
          <a:off x="6095999" y="2806629"/>
          <a:ext cx="428625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143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Fitness Centre – total trips (inbound and outbound separately) by mode at morning peak (0700-1000)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369688" cy="276999"/>
          </a:xfrm>
          <a:prstGeom prst="rect">
            <a:avLst/>
          </a:prstGeom>
        </p:spPr>
        <p:txBody>
          <a:bodyPr wrap="none">
            <a:spAutoFit/>
          </a:bodyPr>
          <a:lstStyle/>
          <a:p>
            <a:r>
              <a:rPr lang="en-GB" sz="1200" dirty="0"/>
              <a:t>Mode split for total trips (inbound)</a:t>
            </a:r>
          </a:p>
        </p:txBody>
      </p:sp>
      <p:graphicFrame>
        <p:nvGraphicFramePr>
          <p:cNvPr id="13" name="Chart 12">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762395269"/>
              </p:ext>
            </p:extLst>
          </p:nvPr>
        </p:nvGraphicFramePr>
        <p:xfrm>
          <a:off x="479199" y="2804068"/>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2386186427"/>
              </p:ext>
            </p:extLst>
          </p:nvPr>
        </p:nvGraphicFramePr>
        <p:xfrm>
          <a:off x="6095999" y="2820467"/>
          <a:ext cx="428625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4771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Fitness Centre – total trips (inbound and outbound separately) by mode at evening peak (1600-1900)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454646" cy="276999"/>
          </a:xfrm>
          <a:prstGeom prst="rect">
            <a:avLst/>
          </a:prstGeom>
        </p:spPr>
        <p:txBody>
          <a:bodyPr wrap="none">
            <a:spAutoFit/>
          </a:bodyPr>
          <a:lstStyle/>
          <a:p>
            <a:r>
              <a:rPr lang="en-GB" sz="1200" dirty="0"/>
              <a:t>Mode split for total trips (inbound)</a:t>
            </a:r>
          </a:p>
        </p:txBody>
      </p:sp>
      <p:graphicFrame>
        <p:nvGraphicFramePr>
          <p:cNvPr id="11" name="Chart 10">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120180300"/>
              </p:ext>
            </p:extLst>
          </p:nvPr>
        </p:nvGraphicFramePr>
        <p:xfrm>
          <a:off x="245397" y="2861615"/>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82A9072D-E618-4FC1-90B5-92404CE1CC80}"/>
              </a:ext>
            </a:extLst>
          </p:cNvPr>
          <p:cNvGraphicFramePr>
            <a:graphicFrameLocks/>
          </p:cNvGraphicFramePr>
          <p:nvPr>
            <p:extLst>
              <p:ext uri="{D42A27DB-BD31-4B8C-83A1-F6EECF244321}">
                <p14:modId xmlns:p14="http://schemas.microsoft.com/office/powerpoint/2010/main" val="1067662338"/>
              </p:ext>
            </p:extLst>
          </p:nvPr>
        </p:nvGraphicFramePr>
        <p:xfrm>
          <a:off x="4931367" y="2813726"/>
          <a:ext cx="6506946" cy="38328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060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0BB8-75B0-4AE7-B29A-A1BF59EE5F4B}"/>
              </a:ext>
            </a:extLst>
          </p:cNvPr>
          <p:cNvSpPr>
            <a:spLocks noGrp="1"/>
          </p:cNvSpPr>
          <p:nvPr>
            <p:ph type="title"/>
          </p:nvPr>
        </p:nvSpPr>
        <p:spPr/>
        <p:txBody>
          <a:bodyPr/>
          <a:lstStyle/>
          <a:p>
            <a:r>
              <a:rPr lang="en-GB" dirty="0"/>
              <a:t>Cambourne village: a SUMMARY OF MAIN FINDINGS</a:t>
            </a:r>
            <a:endParaRPr lang="en-US" dirty="0"/>
          </a:p>
        </p:txBody>
      </p:sp>
      <p:sp>
        <p:nvSpPr>
          <p:cNvPr id="4" name="Content Placeholder 3">
            <a:extLst>
              <a:ext uri="{FF2B5EF4-FFF2-40B4-BE49-F238E27FC236}">
                <a16:creationId xmlns:a16="http://schemas.microsoft.com/office/drawing/2014/main" id="{20FB2F3E-4399-40E5-B637-E2F2D455E4C2}"/>
              </a:ext>
            </a:extLst>
          </p:cNvPr>
          <p:cNvSpPr>
            <a:spLocks noGrp="1"/>
          </p:cNvSpPr>
          <p:nvPr>
            <p:ph sz="half" idx="1"/>
          </p:nvPr>
        </p:nvSpPr>
        <p:spPr/>
        <p:txBody>
          <a:bodyPr/>
          <a:lstStyle/>
          <a:p>
            <a:r>
              <a:rPr lang="en-GB" dirty="0"/>
              <a:t>Outline of the project</a:t>
            </a:r>
          </a:p>
          <a:p>
            <a:r>
              <a:rPr lang="en-GB" dirty="0"/>
              <a:t>Results from Cambourne – overall site</a:t>
            </a:r>
          </a:p>
          <a:p>
            <a:r>
              <a:rPr lang="en-GB" dirty="0"/>
              <a:t>Results from internal sites</a:t>
            </a:r>
          </a:p>
          <a:p>
            <a:r>
              <a:rPr lang="en-GB" dirty="0"/>
              <a:t>TRICS Technical note</a:t>
            </a:r>
          </a:p>
        </p:txBody>
      </p:sp>
      <p:sp>
        <p:nvSpPr>
          <p:cNvPr id="5" name="Content Placeholder 4">
            <a:extLst>
              <a:ext uri="{FF2B5EF4-FFF2-40B4-BE49-F238E27FC236}">
                <a16:creationId xmlns:a16="http://schemas.microsoft.com/office/drawing/2014/main" id="{ED81A4E4-5C87-9577-C143-A680FD7851FF}"/>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218282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Fitness Centre – split of internal/external trips by mode (both directions and all time periods)</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External trips</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987771" cy="461665"/>
          </a:xfrm>
          <a:prstGeom prst="rect">
            <a:avLst/>
          </a:prstGeom>
        </p:spPr>
        <p:txBody>
          <a:bodyPr wrap="none">
            <a:spAutoFit/>
          </a:bodyPr>
          <a:lstStyle/>
          <a:p>
            <a:r>
              <a:rPr lang="en-GB" sz="1200" dirty="0"/>
              <a:t>Internal trips</a:t>
            </a:r>
          </a:p>
          <a:p>
            <a:endParaRPr lang="en-GB" sz="1200" dirty="0"/>
          </a:p>
        </p:txBody>
      </p:sp>
      <p:graphicFrame>
        <p:nvGraphicFramePr>
          <p:cNvPr id="13" name="Chart 12">
            <a:extLst>
              <a:ext uri="{FF2B5EF4-FFF2-40B4-BE49-F238E27FC236}">
                <a16:creationId xmlns:a16="http://schemas.microsoft.com/office/drawing/2014/main" id="{BEEEDD2E-C1DD-4E96-8C61-68A52D0EE5EF}"/>
              </a:ext>
            </a:extLst>
          </p:cNvPr>
          <p:cNvGraphicFramePr>
            <a:graphicFrameLocks/>
          </p:cNvGraphicFramePr>
          <p:nvPr>
            <p:extLst>
              <p:ext uri="{D42A27DB-BD31-4B8C-83A1-F6EECF244321}">
                <p14:modId xmlns:p14="http://schemas.microsoft.com/office/powerpoint/2010/main" val="2745507185"/>
              </p:ext>
            </p:extLst>
          </p:nvPr>
        </p:nvGraphicFramePr>
        <p:xfrm>
          <a:off x="106737" y="2892656"/>
          <a:ext cx="5479416" cy="3305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BEEEDD2E-C1DD-4E96-8C61-68A52D0EE5EF}"/>
              </a:ext>
            </a:extLst>
          </p:cNvPr>
          <p:cNvGraphicFramePr>
            <a:graphicFrameLocks/>
          </p:cNvGraphicFramePr>
          <p:nvPr>
            <p:extLst>
              <p:ext uri="{D42A27DB-BD31-4B8C-83A1-F6EECF244321}">
                <p14:modId xmlns:p14="http://schemas.microsoft.com/office/powerpoint/2010/main" val="2489554686"/>
              </p:ext>
            </p:extLst>
          </p:nvPr>
        </p:nvGraphicFramePr>
        <p:xfrm>
          <a:off x="5810942" y="2892656"/>
          <a:ext cx="5676900" cy="33050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818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Library and Health Centre</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a:t>
            </a:r>
            <a:r>
              <a:rPr lang="en-GB" sz="1200" b="1" dirty="0"/>
              <a:t>external</a:t>
            </a:r>
            <a:r>
              <a:rPr lang="en-GB" sz="1200" dirty="0"/>
              <a:t> trips (inbound and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3889334" cy="276999"/>
          </a:xfrm>
          <a:prstGeom prst="rect">
            <a:avLst/>
          </a:prstGeom>
        </p:spPr>
        <p:txBody>
          <a:bodyPr wrap="none">
            <a:spAutoFit/>
          </a:bodyPr>
          <a:lstStyle/>
          <a:p>
            <a:r>
              <a:rPr lang="en-GB" sz="1200" dirty="0"/>
              <a:t>Mode split for total </a:t>
            </a:r>
            <a:r>
              <a:rPr lang="en-GB" sz="1200" b="1" dirty="0"/>
              <a:t>internal</a:t>
            </a:r>
            <a:r>
              <a:rPr lang="en-GB" sz="1200" dirty="0"/>
              <a:t> trips (inbound and outbound)</a:t>
            </a:r>
          </a:p>
        </p:txBody>
      </p:sp>
      <p:graphicFrame>
        <p:nvGraphicFramePr>
          <p:cNvPr id="11" name="Chart 10">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2538655780"/>
              </p:ext>
            </p:extLst>
          </p:nvPr>
        </p:nvGraphicFramePr>
        <p:xfrm>
          <a:off x="479199" y="2804068"/>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2054860607"/>
              </p:ext>
            </p:extLst>
          </p:nvPr>
        </p:nvGraphicFramePr>
        <p:xfrm>
          <a:off x="6458275" y="2786568"/>
          <a:ext cx="428625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878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fontScale="92500" lnSpcReduction="10000"/>
          </a:bodyPr>
          <a:lstStyle/>
          <a:p>
            <a:pPr marL="0" indent="0">
              <a:buNone/>
            </a:pPr>
            <a:r>
              <a:rPr lang="en-GB" dirty="0"/>
              <a:t>Library &amp; Health Centre – total internal trips (inbound and outbound separately) by mode at morning peak (0700-1000)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369688" cy="276999"/>
          </a:xfrm>
          <a:prstGeom prst="rect">
            <a:avLst/>
          </a:prstGeom>
        </p:spPr>
        <p:txBody>
          <a:bodyPr wrap="none">
            <a:spAutoFit/>
          </a:bodyPr>
          <a:lstStyle/>
          <a:p>
            <a:r>
              <a:rPr lang="en-GB" sz="1200" dirty="0"/>
              <a:t>Mode split for total trips (inbound)</a:t>
            </a:r>
          </a:p>
        </p:txBody>
      </p:sp>
      <p:graphicFrame>
        <p:nvGraphicFramePr>
          <p:cNvPr id="11" name="Chart 10">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893152532"/>
              </p:ext>
            </p:extLst>
          </p:nvPr>
        </p:nvGraphicFramePr>
        <p:xfrm>
          <a:off x="479199" y="2804068"/>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2848289821"/>
              </p:ext>
            </p:extLst>
          </p:nvPr>
        </p:nvGraphicFramePr>
        <p:xfrm>
          <a:off x="5773361" y="2792041"/>
          <a:ext cx="428625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3618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Library &amp; Health Centre – total trips (inbound and outbound separately) by mode at evening peak (1600-1900)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454646" cy="276999"/>
          </a:xfrm>
          <a:prstGeom prst="rect">
            <a:avLst/>
          </a:prstGeom>
        </p:spPr>
        <p:txBody>
          <a:bodyPr wrap="none">
            <a:spAutoFit/>
          </a:bodyPr>
          <a:lstStyle/>
          <a:p>
            <a:r>
              <a:rPr lang="en-GB" sz="1200" dirty="0"/>
              <a:t>Mode split for total trips (inbound)</a:t>
            </a:r>
          </a:p>
        </p:txBody>
      </p:sp>
      <p:graphicFrame>
        <p:nvGraphicFramePr>
          <p:cNvPr id="12" name="Chart 11">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815364373"/>
              </p:ext>
            </p:extLst>
          </p:nvPr>
        </p:nvGraphicFramePr>
        <p:xfrm>
          <a:off x="253711" y="2813726"/>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82A9072D-E618-4FC1-90B5-92404CE1CC80}"/>
              </a:ext>
            </a:extLst>
          </p:cNvPr>
          <p:cNvGraphicFramePr>
            <a:graphicFrameLocks/>
          </p:cNvGraphicFramePr>
          <p:nvPr>
            <p:extLst>
              <p:ext uri="{D42A27DB-BD31-4B8C-83A1-F6EECF244321}">
                <p14:modId xmlns:p14="http://schemas.microsoft.com/office/powerpoint/2010/main" val="2527799180"/>
              </p:ext>
            </p:extLst>
          </p:nvPr>
        </p:nvGraphicFramePr>
        <p:xfrm>
          <a:off x="4887971" y="2792501"/>
          <a:ext cx="6217833" cy="36582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8678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Library &amp; Health Centre – split of internal/external trips by mode (both directions and all time periods)</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External trips</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987771" cy="461665"/>
          </a:xfrm>
          <a:prstGeom prst="rect">
            <a:avLst/>
          </a:prstGeom>
        </p:spPr>
        <p:txBody>
          <a:bodyPr wrap="none">
            <a:spAutoFit/>
          </a:bodyPr>
          <a:lstStyle/>
          <a:p>
            <a:r>
              <a:rPr lang="en-GB" sz="1200" dirty="0"/>
              <a:t>Internal trips</a:t>
            </a:r>
          </a:p>
          <a:p>
            <a:endParaRPr lang="en-GB" sz="1200" dirty="0"/>
          </a:p>
        </p:txBody>
      </p:sp>
      <p:graphicFrame>
        <p:nvGraphicFramePr>
          <p:cNvPr id="11" name="Chart 10">
            <a:extLst>
              <a:ext uri="{FF2B5EF4-FFF2-40B4-BE49-F238E27FC236}">
                <a16:creationId xmlns:a16="http://schemas.microsoft.com/office/drawing/2014/main" id="{BEEEDD2E-C1DD-4E96-8C61-68A52D0EE5EF}"/>
              </a:ext>
            </a:extLst>
          </p:cNvPr>
          <p:cNvGraphicFramePr>
            <a:graphicFrameLocks/>
          </p:cNvGraphicFramePr>
          <p:nvPr>
            <p:extLst>
              <p:ext uri="{D42A27DB-BD31-4B8C-83A1-F6EECF244321}">
                <p14:modId xmlns:p14="http://schemas.microsoft.com/office/powerpoint/2010/main" val="2766199136"/>
              </p:ext>
            </p:extLst>
          </p:nvPr>
        </p:nvGraphicFramePr>
        <p:xfrm>
          <a:off x="116378" y="2920156"/>
          <a:ext cx="5560522" cy="3305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BEEEDD2E-C1DD-4E96-8C61-68A52D0EE5EF}"/>
              </a:ext>
            </a:extLst>
          </p:cNvPr>
          <p:cNvGraphicFramePr>
            <a:graphicFrameLocks/>
          </p:cNvGraphicFramePr>
          <p:nvPr>
            <p:extLst>
              <p:ext uri="{D42A27DB-BD31-4B8C-83A1-F6EECF244321}">
                <p14:modId xmlns:p14="http://schemas.microsoft.com/office/powerpoint/2010/main" val="1442381557"/>
              </p:ext>
            </p:extLst>
          </p:nvPr>
        </p:nvGraphicFramePr>
        <p:xfrm>
          <a:off x="5891986" y="2906092"/>
          <a:ext cx="5676900" cy="3319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351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Pets at Home</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a:t>
            </a:r>
            <a:r>
              <a:rPr lang="en-GB" sz="1200" b="1" dirty="0"/>
              <a:t>external</a:t>
            </a:r>
            <a:r>
              <a:rPr lang="en-GB" sz="1200" dirty="0"/>
              <a:t> trips (inbound and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3889334" cy="276999"/>
          </a:xfrm>
          <a:prstGeom prst="rect">
            <a:avLst/>
          </a:prstGeom>
        </p:spPr>
        <p:txBody>
          <a:bodyPr wrap="none">
            <a:spAutoFit/>
          </a:bodyPr>
          <a:lstStyle/>
          <a:p>
            <a:r>
              <a:rPr lang="en-GB" sz="1200" dirty="0"/>
              <a:t>Mode split for total </a:t>
            </a:r>
            <a:r>
              <a:rPr lang="en-GB" sz="1200" b="1" dirty="0"/>
              <a:t>internal</a:t>
            </a:r>
            <a:r>
              <a:rPr lang="en-GB" sz="1200" dirty="0"/>
              <a:t> trips (inbound and outbound)</a:t>
            </a:r>
          </a:p>
        </p:txBody>
      </p:sp>
      <p:graphicFrame>
        <p:nvGraphicFramePr>
          <p:cNvPr id="13" name="Chart 12">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1205862873"/>
              </p:ext>
            </p:extLst>
          </p:nvPr>
        </p:nvGraphicFramePr>
        <p:xfrm>
          <a:off x="222446" y="2804068"/>
          <a:ext cx="4740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057373731"/>
              </p:ext>
            </p:extLst>
          </p:nvPr>
        </p:nvGraphicFramePr>
        <p:xfrm>
          <a:off x="6538114" y="2824623"/>
          <a:ext cx="428625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35550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fontScale="92500" lnSpcReduction="10000"/>
          </a:bodyPr>
          <a:lstStyle/>
          <a:p>
            <a:pPr marL="0" indent="0">
              <a:buNone/>
            </a:pPr>
            <a:r>
              <a:rPr lang="en-GB" dirty="0"/>
              <a:t>Pets at Home – total internal trips (inbound and outbound separately) by mode at morning peak (0700-1000)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369688" cy="276999"/>
          </a:xfrm>
          <a:prstGeom prst="rect">
            <a:avLst/>
          </a:prstGeom>
        </p:spPr>
        <p:txBody>
          <a:bodyPr wrap="none">
            <a:spAutoFit/>
          </a:bodyPr>
          <a:lstStyle/>
          <a:p>
            <a:r>
              <a:rPr lang="en-GB" sz="1200" dirty="0"/>
              <a:t>Mode split for total trips (inbound)</a:t>
            </a:r>
          </a:p>
        </p:txBody>
      </p:sp>
      <p:graphicFrame>
        <p:nvGraphicFramePr>
          <p:cNvPr id="13" name="Chart 12">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1245637619"/>
              </p:ext>
            </p:extLst>
          </p:nvPr>
        </p:nvGraphicFramePr>
        <p:xfrm>
          <a:off x="336837" y="2807577"/>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2859685534"/>
              </p:ext>
            </p:extLst>
          </p:nvPr>
        </p:nvGraphicFramePr>
        <p:xfrm>
          <a:off x="5748423" y="2792041"/>
          <a:ext cx="428625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184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Pets at Home – total trips (inbound and outbound separately) by mode at evening peak (1600-1900)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454646" cy="276999"/>
          </a:xfrm>
          <a:prstGeom prst="rect">
            <a:avLst/>
          </a:prstGeom>
        </p:spPr>
        <p:txBody>
          <a:bodyPr wrap="none">
            <a:spAutoFit/>
          </a:bodyPr>
          <a:lstStyle/>
          <a:p>
            <a:r>
              <a:rPr lang="en-GB" sz="1200" dirty="0"/>
              <a:t>Mode split for total trips (inbound)</a:t>
            </a:r>
          </a:p>
        </p:txBody>
      </p:sp>
      <p:graphicFrame>
        <p:nvGraphicFramePr>
          <p:cNvPr id="11" name="Chart 10">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530337821"/>
              </p:ext>
            </p:extLst>
          </p:nvPr>
        </p:nvGraphicFramePr>
        <p:xfrm>
          <a:off x="253710" y="2792041"/>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82A9072D-E618-4FC1-90B5-92404CE1CC80}"/>
              </a:ext>
            </a:extLst>
          </p:cNvPr>
          <p:cNvGraphicFramePr>
            <a:graphicFrameLocks/>
          </p:cNvGraphicFramePr>
          <p:nvPr>
            <p:extLst>
              <p:ext uri="{D42A27DB-BD31-4B8C-83A1-F6EECF244321}">
                <p14:modId xmlns:p14="http://schemas.microsoft.com/office/powerpoint/2010/main" val="2110034436"/>
              </p:ext>
            </p:extLst>
          </p:nvPr>
        </p:nvGraphicFramePr>
        <p:xfrm>
          <a:off x="4904597" y="2792041"/>
          <a:ext cx="618458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3734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a:t>Pets at Home – split of internal/external trips by mode (both directions and all time periods)</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External trips</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987771" cy="461665"/>
          </a:xfrm>
          <a:prstGeom prst="rect">
            <a:avLst/>
          </a:prstGeom>
        </p:spPr>
        <p:txBody>
          <a:bodyPr wrap="none">
            <a:spAutoFit/>
          </a:bodyPr>
          <a:lstStyle/>
          <a:p>
            <a:r>
              <a:rPr lang="en-GB" sz="1200" dirty="0"/>
              <a:t>Internal trips</a:t>
            </a:r>
          </a:p>
          <a:p>
            <a:endParaRPr lang="en-GB" sz="1200" dirty="0"/>
          </a:p>
        </p:txBody>
      </p:sp>
      <p:graphicFrame>
        <p:nvGraphicFramePr>
          <p:cNvPr id="13" name="Chart 12">
            <a:extLst>
              <a:ext uri="{FF2B5EF4-FFF2-40B4-BE49-F238E27FC236}">
                <a16:creationId xmlns:a16="http://schemas.microsoft.com/office/drawing/2014/main" id="{BEEEDD2E-C1DD-4E96-8C61-68A52D0EE5EF}"/>
              </a:ext>
            </a:extLst>
          </p:cNvPr>
          <p:cNvGraphicFramePr>
            <a:graphicFrameLocks/>
          </p:cNvGraphicFramePr>
          <p:nvPr>
            <p:extLst>
              <p:ext uri="{D42A27DB-BD31-4B8C-83A1-F6EECF244321}">
                <p14:modId xmlns:p14="http://schemas.microsoft.com/office/powerpoint/2010/main" val="3283128668"/>
              </p:ext>
            </p:extLst>
          </p:nvPr>
        </p:nvGraphicFramePr>
        <p:xfrm>
          <a:off x="149628" y="2906092"/>
          <a:ext cx="5601047" cy="3319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BEEEDD2E-C1DD-4E96-8C61-68A52D0EE5EF}"/>
              </a:ext>
            </a:extLst>
          </p:cNvPr>
          <p:cNvGraphicFramePr>
            <a:graphicFrameLocks/>
          </p:cNvGraphicFramePr>
          <p:nvPr>
            <p:extLst>
              <p:ext uri="{D42A27DB-BD31-4B8C-83A1-F6EECF244321}">
                <p14:modId xmlns:p14="http://schemas.microsoft.com/office/powerpoint/2010/main" val="3285955772"/>
              </p:ext>
            </p:extLst>
          </p:nvPr>
        </p:nvGraphicFramePr>
        <p:xfrm>
          <a:off x="5965761" y="2906093"/>
          <a:ext cx="5676900" cy="3319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348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err="1"/>
              <a:t>Poundworld</a:t>
            </a:r>
            <a:endParaRPr lang="en-GB" dirty="0"/>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a:t>
            </a:r>
            <a:r>
              <a:rPr lang="en-GB" sz="1200" b="1" dirty="0"/>
              <a:t>external</a:t>
            </a:r>
            <a:r>
              <a:rPr lang="en-GB" sz="1200" dirty="0"/>
              <a:t> trips (inbound and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3889334" cy="276999"/>
          </a:xfrm>
          <a:prstGeom prst="rect">
            <a:avLst/>
          </a:prstGeom>
        </p:spPr>
        <p:txBody>
          <a:bodyPr wrap="none">
            <a:spAutoFit/>
          </a:bodyPr>
          <a:lstStyle/>
          <a:p>
            <a:r>
              <a:rPr lang="en-GB" sz="1200" dirty="0"/>
              <a:t>Mode split for total </a:t>
            </a:r>
            <a:r>
              <a:rPr lang="en-GB" sz="1200" b="1" dirty="0"/>
              <a:t>internal</a:t>
            </a:r>
            <a:r>
              <a:rPr lang="en-GB" sz="1200" dirty="0"/>
              <a:t> trips (inbound and outbound)</a:t>
            </a:r>
          </a:p>
        </p:txBody>
      </p:sp>
      <p:graphicFrame>
        <p:nvGraphicFramePr>
          <p:cNvPr id="11" name="Chart 10">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247539296"/>
              </p:ext>
            </p:extLst>
          </p:nvPr>
        </p:nvGraphicFramePr>
        <p:xfrm>
          <a:off x="796278" y="2824623"/>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482810033"/>
              </p:ext>
            </p:extLst>
          </p:nvPr>
        </p:nvGraphicFramePr>
        <p:xfrm>
          <a:off x="6370663" y="2824623"/>
          <a:ext cx="428625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470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B75D-F852-463A-8AA2-DEA2F4A56519}"/>
              </a:ext>
            </a:extLst>
          </p:cNvPr>
          <p:cNvSpPr>
            <a:spLocks noGrp="1"/>
          </p:cNvSpPr>
          <p:nvPr>
            <p:ph type="title"/>
          </p:nvPr>
        </p:nvSpPr>
        <p:spPr/>
        <p:txBody>
          <a:bodyPr/>
          <a:lstStyle/>
          <a:p>
            <a:r>
              <a:rPr lang="en-GB" dirty="0"/>
              <a:t>AIM OF THE PROJECT</a:t>
            </a:r>
            <a:endParaRPr lang="en-US" dirty="0"/>
          </a:p>
        </p:txBody>
      </p:sp>
      <p:sp>
        <p:nvSpPr>
          <p:cNvPr id="3" name="Content Placeholder 2">
            <a:extLst>
              <a:ext uri="{FF2B5EF4-FFF2-40B4-BE49-F238E27FC236}">
                <a16:creationId xmlns:a16="http://schemas.microsoft.com/office/drawing/2014/main" id="{32DDB068-6885-42B4-8122-6AB210645229}"/>
              </a:ext>
            </a:extLst>
          </p:cNvPr>
          <p:cNvSpPr>
            <a:spLocks noGrp="1"/>
          </p:cNvSpPr>
          <p:nvPr>
            <p:ph idx="1"/>
          </p:nvPr>
        </p:nvSpPr>
        <p:spPr/>
        <p:txBody>
          <a:bodyPr>
            <a:normAutofit/>
          </a:bodyPr>
          <a:lstStyle/>
          <a:p>
            <a:r>
              <a:rPr lang="en-GB" sz="2400" dirty="0"/>
              <a:t>First survey of a new settlement – trip generation and modal split</a:t>
            </a:r>
          </a:p>
          <a:p>
            <a:r>
              <a:rPr lang="en-GB" sz="2400" dirty="0"/>
              <a:t>Provide data that our users requested</a:t>
            </a:r>
          </a:p>
          <a:p>
            <a:r>
              <a:rPr lang="en-GB" sz="2400" dirty="0"/>
              <a:t>Understand how sustainable a “sustainable development” actually is</a:t>
            </a:r>
          </a:p>
          <a:p>
            <a:r>
              <a:rPr lang="en-GB" sz="2400" dirty="0"/>
              <a:t>Measure level of internalisation</a:t>
            </a:r>
          </a:p>
        </p:txBody>
      </p:sp>
      <p:pic>
        <p:nvPicPr>
          <p:cNvPr id="4" name="Picture 3">
            <a:extLst>
              <a:ext uri="{FF2B5EF4-FFF2-40B4-BE49-F238E27FC236}">
                <a16:creationId xmlns:a16="http://schemas.microsoft.com/office/drawing/2014/main" id="{182A7D7D-3294-4E89-ABED-ED596EBEF5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259153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fontScale="92500" lnSpcReduction="10000"/>
          </a:bodyPr>
          <a:lstStyle/>
          <a:p>
            <a:pPr marL="0" indent="0">
              <a:buNone/>
            </a:pPr>
            <a:r>
              <a:rPr lang="en-GB" dirty="0" err="1"/>
              <a:t>Poundworld</a:t>
            </a:r>
            <a:r>
              <a:rPr lang="en-GB" dirty="0"/>
              <a:t>– total internal trips (inbound and outbound separately) by mode at morning peak (0700-1000)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369688" cy="276999"/>
          </a:xfrm>
          <a:prstGeom prst="rect">
            <a:avLst/>
          </a:prstGeom>
        </p:spPr>
        <p:txBody>
          <a:bodyPr wrap="none">
            <a:spAutoFit/>
          </a:bodyPr>
          <a:lstStyle/>
          <a:p>
            <a:r>
              <a:rPr lang="en-GB" sz="1200" dirty="0"/>
              <a:t>Mode split for total trips (inbound)</a:t>
            </a:r>
          </a:p>
        </p:txBody>
      </p:sp>
      <p:graphicFrame>
        <p:nvGraphicFramePr>
          <p:cNvPr id="11" name="Chart 10">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3522077951"/>
              </p:ext>
            </p:extLst>
          </p:nvPr>
        </p:nvGraphicFramePr>
        <p:xfrm>
          <a:off x="328525" y="2792041"/>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1069300363"/>
              </p:ext>
            </p:extLst>
          </p:nvPr>
        </p:nvGraphicFramePr>
        <p:xfrm>
          <a:off x="6370663" y="2824623"/>
          <a:ext cx="4286252" cy="3729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9657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err="1"/>
              <a:t>Poundworld</a:t>
            </a:r>
            <a:r>
              <a:rPr lang="en-GB" dirty="0"/>
              <a:t> – total trips (inbound and outbound separately) by mode at evening peak (1600-1900)</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Mode split for total trips (outbound)</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2454646" cy="276999"/>
          </a:xfrm>
          <a:prstGeom prst="rect">
            <a:avLst/>
          </a:prstGeom>
        </p:spPr>
        <p:txBody>
          <a:bodyPr wrap="none">
            <a:spAutoFit/>
          </a:bodyPr>
          <a:lstStyle/>
          <a:p>
            <a:r>
              <a:rPr lang="en-GB" sz="1200" dirty="0"/>
              <a:t>Mode split for total trips (inbound)</a:t>
            </a:r>
          </a:p>
        </p:txBody>
      </p:sp>
      <p:graphicFrame>
        <p:nvGraphicFramePr>
          <p:cNvPr id="12" name="Chart 11">
            <a:extLst>
              <a:ext uri="{FF2B5EF4-FFF2-40B4-BE49-F238E27FC236}">
                <a16:creationId xmlns:a16="http://schemas.microsoft.com/office/drawing/2014/main" id="{DCE622A1-A010-4103-AAAA-A389863F6359}"/>
              </a:ext>
            </a:extLst>
          </p:cNvPr>
          <p:cNvGraphicFramePr>
            <a:graphicFrameLocks/>
          </p:cNvGraphicFramePr>
          <p:nvPr>
            <p:extLst>
              <p:ext uri="{D42A27DB-BD31-4B8C-83A1-F6EECF244321}">
                <p14:modId xmlns:p14="http://schemas.microsoft.com/office/powerpoint/2010/main" val="2760410467"/>
              </p:ext>
            </p:extLst>
          </p:nvPr>
        </p:nvGraphicFramePr>
        <p:xfrm>
          <a:off x="386714" y="2792041"/>
          <a:ext cx="4286252" cy="3729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82A9072D-E618-4FC1-90B5-92404CE1CC80}"/>
              </a:ext>
            </a:extLst>
          </p:cNvPr>
          <p:cNvGraphicFramePr>
            <a:graphicFrameLocks/>
          </p:cNvGraphicFramePr>
          <p:nvPr>
            <p:extLst>
              <p:ext uri="{D42A27DB-BD31-4B8C-83A1-F6EECF244321}">
                <p14:modId xmlns:p14="http://schemas.microsoft.com/office/powerpoint/2010/main" val="3247428415"/>
              </p:ext>
            </p:extLst>
          </p:nvPr>
        </p:nvGraphicFramePr>
        <p:xfrm>
          <a:off x="5188986" y="2804067"/>
          <a:ext cx="5767189" cy="37170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8431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CAMBOURNE: RESULTS FROM SURVEYED INTERNAL SITES</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a:xfrm>
            <a:off x="581192" y="2180496"/>
            <a:ext cx="11029615" cy="346573"/>
          </a:xfrm>
        </p:spPr>
        <p:txBody>
          <a:bodyPr>
            <a:normAutofit lnSpcReduction="10000"/>
          </a:bodyPr>
          <a:lstStyle/>
          <a:p>
            <a:pPr marL="0" indent="0">
              <a:buNone/>
            </a:pPr>
            <a:r>
              <a:rPr lang="en-GB" dirty="0" err="1"/>
              <a:t>Poundworld</a:t>
            </a:r>
            <a:r>
              <a:rPr lang="en-GB" dirty="0"/>
              <a:t> – split of internal/external trips by mode (both directions and all time periods)</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9" name="TextBox 8">
            <a:extLst>
              <a:ext uri="{FF2B5EF4-FFF2-40B4-BE49-F238E27FC236}">
                <a16:creationId xmlns:a16="http://schemas.microsoft.com/office/drawing/2014/main" id="{EFE751F0-A72B-4ACE-9848-EEF28CEF5CAE}"/>
              </a:ext>
            </a:extLst>
          </p:cNvPr>
          <p:cNvSpPr txBox="1"/>
          <p:nvPr/>
        </p:nvSpPr>
        <p:spPr>
          <a:xfrm>
            <a:off x="6641869" y="2527069"/>
            <a:ext cx="4015046" cy="276999"/>
          </a:xfrm>
          <a:prstGeom prst="rect">
            <a:avLst/>
          </a:prstGeom>
          <a:noFill/>
        </p:spPr>
        <p:txBody>
          <a:bodyPr wrap="square" rtlCol="0">
            <a:spAutoFit/>
          </a:bodyPr>
          <a:lstStyle/>
          <a:p>
            <a:r>
              <a:rPr lang="en-GB" sz="1200" dirty="0"/>
              <a:t>External trips</a:t>
            </a:r>
          </a:p>
        </p:txBody>
      </p:sp>
      <p:sp>
        <p:nvSpPr>
          <p:cNvPr id="10" name="Rectangle 9">
            <a:extLst>
              <a:ext uri="{FF2B5EF4-FFF2-40B4-BE49-F238E27FC236}">
                <a16:creationId xmlns:a16="http://schemas.microsoft.com/office/drawing/2014/main" id="{E62FF432-3A2B-4D9A-97B3-995BD9BC1AFC}"/>
              </a:ext>
            </a:extLst>
          </p:cNvPr>
          <p:cNvSpPr/>
          <p:nvPr/>
        </p:nvSpPr>
        <p:spPr>
          <a:xfrm>
            <a:off x="796278" y="2515042"/>
            <a:ext cx="987771" cy="461665"/>
          </a:xfrm>
          <a:prstGeom prst="rect">
            <a:avLst/>
          </a:prstGeom>
        </p:spPr>
        <p:txBody>
          <a:bodyPr wrap="none">
            <a:spAutoFit/>
          </a:bodyPr>
          <a:lstStyle/>
          <a:p>
            <a:r>
              <a:rPr lang="en-GB" sz="1200" dirty="0"/>
              <a:t>Internal trips</a:t>
            </a:r>
          </a:p>
          <a:p>
            <a:endParaRPr lang="en-GB" sz="1200" dirty="0"/>
          </a:p>
        </p:txBody>
      </p:sp>
      <p:graphicFrame>
        <p:nvGraphicFramePr>
          <p:cNvPr id="11" name="Chart 10">
            <a:extLst>
              <a:ext uri="{FF2B5EF4-FFF2-40B4-BE49-F238E27FC236}">
                <a16:creationId xmlns:a16="http://schemas.microsoft.com/office/drawing/2014/main" id="{BEEEDD2E-C1DD-4E96-8C61-68A52D0EE5EF}"/>
              </a:ext>
            </a:extLst>
          </p:cNvPr>
          <p:cNvGraphicFramePr>
            <a:graphicFrameLocks/>
          </p:cNvGraphicFramePr>
          <p:nvPr>
            <p:extLst>
              <p:ext uri="{D42A27DB-BD31-4B8C-83A1-F6EECF244321}">
                <p14:modId xmlns:p14="http://schemas.microsoft.com/office/powerpoint/2010/main" val="2006659395"/>
              </p:ext>
            </p:extLst>
          </p:nvPr>
        </p:nvGraphicFramePr>
        <p:xfrm>
          <a:off x="90401" y="2892656"/>
          <a:ext cx="5676900" cy="33325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BEEEDD2E-C1DD-4E96-8C61-68A52D0EE5EF}"/>
              </a:ext>
            </a:extLst>
          </p:cNvPr>
          <p:cNvGraphicFramePr>
            <a:graphicFrameLocks/>
          </p:cNvGraphicFramePr>
          <p:nvPr>
            <p:extLst>
              <p:ext uri="{D42A27DB-BD31-4B8C-83A1-F6EECF244321}">
                <p14:modId xmlns:p14="http://schemas.microsoft.com/office/powerpoint/2010/main" val="2155673768"/>
              </p:ext>
            </p:extLst>
          </p:nvPr>
        </p:nvGraphicFramePr>
        <p:xfrm>
          <a:off x="6095999" y="2903530"/>
          <a:ext cx="5676900" cy="33217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3244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515E-1D97-4FF0-B4C8-0E8045F52808}"/>
              </a:ext>
            </a:extLst>
          </p:cNvPr>
          <p:cNvSpPr>
            <a:spLocks noGrp="1"/>
          </p:cNvSpPr>
          <p:nvPr>
            <p:ph type="title"/>
          </p:nvPr>
        </p:nvSpPr>
        <p:spPr/>
        <p:txBody>
          <a:bodyPr/>
          <a:lstStyle/>
          <a:p>
            <a:r>
              <a:rPr lang="en-GB" dirty="0"/>
              <a:t>CAMBOURNE VILLAGE: TECHNICAL ANALYSIS &amp; PUBILSHED NOTE</a:t>
            </a:r>
            <a:endParaRPr lang="en-US" dirty="0"/>
          </a:p>
        </p:txBody>
      </p:sp>
      <p:sp>
        <p:nvSpPr>
          <p:cNvPr id="5" name="Content Placeholder 4">
            <a:extLst>
              <a:ext uri="{FF2B5EF4-FFF2-40B4-BE49-F238E27FC236}">
                <a16:creationId xmlns:a16="http://schemas.microsoft.com/office/drawing/2014/main" id="{61CDB7D9-5BF1-4882-9853-CBEAE31A6425}"/>
              </a:ext>
            </a:extLst>
          </p:cNvPr>
          <p:cNvSpPr>
            <a:spLocks noGrp="1"/>
          </p:cNvSpPr>
          <p:nvPr>
            <p:ph idx="1"/>
          </p:nvPr>
        </p:nvSpPr>
        <p:spPr>
          <a:xfrm>
            <a:off x="2136371" y="2180496"/>
            <a:ext cx="5835534" cy="3678303"/>
          </a:xfrm>
        </p:spPr>
        <p:txBody>
          <a:bodyPr/>
          <a:lstStyle/>
          <a:p>
            <a:r>
              <a:rPr lang="en-GB" dirty="0"/>
              <a:t>Data for the whole Cambourne site is already available on TRICS database</a:t>
            </a:r>
          </a:p>
          <a:p>
            <a:r>
              <a:rPr lang="en-GB" dirty="0"/>
              <a:t>Technical note to be published autumn 2019</a:t>
            </a:r>
          </a:p>
          <a:p>
            <a:r>
              <a:rPr lang="en-GB" dirty="0"/>
              <a:t>Technical note will provide a factual analysis of what was observed at the Cambourne survey</a:t>
            </a:r>
          </a:p>
        </p:txBody>
      </p:sp>
      <p:pic>
        <p:nvPicPr>
          <p:cNvPr id="6" name="Picture 5">
            <a:extLst>
              <a:ext uri="{FF2B5EF4-FFF2-40B4-BE49-F238E27FC236}">
                <a16:creationId xmlns:a16="http://schemas.microsoft.com/office/drawing/2014/main" id="{854E0114-7653-433F-B21B-1D0F11B1AC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67953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546D-A41E-4532-B473-631C7BB0099D}"/>
              </a:ext>
            </a:extLst>
          </p:cNvPr>
          <p:cNvSpPr>
            <a:spLocks noGrp="1"/>
          </p:cNvSpPr>
          <p:nvPr>
            <p:ph type="title"/>
          </p:nvPr>
        </p:nvSpPr>
        <p:spPr/>
        <p:txBody>
          <a:bodyPr/>
          <a:lstStyle/>
          <a:p>
            <a:r>
              <a:rPr lang="en-GB" dirty="0"/>
              <a:t>CAMBOURNE VILLAGE: LOCATION</a:t>
            </a:r>
            <a:endParaRPr lang="en-US" dirty="0"/>
          </a:p>
        </p:txBody>
      </p:sp>
      <p:pic>
        <p:nvPicPr>
          <p:cNvPr id="4" name="Content Placeholder 3">
            <a:extLst>
              <a:ext uri="{FF2B5EF4-FFF2-40B4-BE49-F238E27FC236}">
                <a16:creationId xmlns:a16="http://schemas.microsoft.com/office/drawing/2014/main" id="{0203D8C1-4D9F-4240-8E38-6B617AE11237}"/>
              </a:ext>
            </a:extLst>
          </p:cNvPr>
          <p:cNvPicPr>
            <a:picLocks noGrp="1" noChangeAspect="1"/>
          </p:cNvPicPr>
          <p:nvPr>
            <p:ph idx="1"/>
          </p:nvPr>
        </p:nvPicPr>
        <p:blipFill>
          <a:blip r:embed="rId3"/>
          <a:stretch>
            <a:fillRect/>
          </a:stretch>
        </p:blipFill>
        <p:spPr>
          <a:xfrm>
            <a:off x="438539" y="1884785"/>
            <a:ext cx="7726605" cy="4892734"/>
          </a:xfrm>
          <a:prstGeom prst="rect">
            <a:avLst/>
          </a:prstGeom>
        </p:spPr>
      </p:pic>
      <p:pic>
        <p:nvPicPr>
          <p:cNvPr id="5" name="Picture 4">
            <a:extLst>
              <a:ext uri="{FF2B5EF4-FFF2-40B4-BE49-F238E27FC236}">
                <a16:creationId xmlns:a16="http://schemas.microsoft.com/office/drawing/2014/main" id="{7D84D3E8-58F5-4E51-B349-FAAA5094896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370164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B11C-7507-41A1-BCC3-DA1E81BEC96D}"/>
              </a:ext>
            </a:extLst>
          </p:cNvPr>
          <p:cNvSpPr>
            <a:spLocks noGrp="1"/>
          </p:cNvSpPr>
          <p:nvPr>
            <p:ph type="title"/>
          </p:nvPr>
        </p:nvSpPr>
        <p:spPr/>
        <p:txBody>
          <a:bodyPr/>
          <a:lstStyle/>
          <a:p>
            <a:r>
              <a:rPr lang="en-GB" dirty="0"/>
              <a:t>INTERNAL SITES</a:t>
            </a:r>
            <a:endParaRPr lang="en-US" dirty="0"/>
          </a:p>
        </p:txBody>
      </p:sp>
      <p:sp>
        <p:nvSpPr>
          <p:cNvPr id="3" name="Content Placeholder 2">
            <a:extLst>
              <a:ext uri="{FF2B5EF4-FFF2-40B4-BE49-F238E27FC236}">
                <a16:creationId xmlns:a16="http://schemas.microsoft.com/office/drawing/2014/main" id="{669DB9A3-268F-4896-A5AA-C1ADCD9B8A20}"/>
              </a:ext>
            </a:extLst>
          </p:cNvPr>
          <p:cNvSpPr>
            <a:spLocks noGrp="1"/>
          </p:cNvSpPr>
          <p:nvPr>
            <p:ph idx="1"/>
          </p:nvPr>
        </p:nvSpPr>
        <p:spPr>
          <a:xfrm>
            <a:off x="3686908" y="2180497"/>
            <a:ext cx="3722077" cy="2971796"/>
          </a:xfrm>
        </p:spPr>
        <p:txBody>
          <a:bodyPr/>
          <a:lstStyle/>
          <a:p>
            <a:pPr marL="0" indent="0">
              <a:buNone/>
            </a:pPr>
            <a:endParaRPr lang="en-US" dirty="0"/>
          </a:p>
        </p:txBody>
      </p:sp>
      <p:pic>
        <p:nvPicPr>
          <p:cNvPr id="4" name="Picture 3">
            <a:extLst>
              <a:ext uri="{FF2B5EF4-FFF2-40B4-BE49-F238E27FC236}">
                <a16:creationId xmlns:a16="http://schemas.microsoft.com/office/drawing/2014/main" id="{D452C5C7-D3CD-4718-B70F-FBA5CC1C648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pic>
        <p:nvPicPr>
          <p:cNvPr id="5" name="Picture 4">
            <a:extLst>
              <a:ext uri="{FF2B5EF4-FFF2-40B4-BE49-F238E27FC236}">
                <a16:creationId xmlns:a16="http://schemas.microsoft.com/office/drawing/2014/main" id="{A9039D87-7A9A-459F-BC91-366E4C825A6A}"/>
              </a:ext>
            </a:extLst>
          </p:cNvPr>
          <p:cNvPicPr>
            <a:picLocks noChangeAspect="1"/>
          </p:cNvPicPr>
          <p:nvPr/>
        </p:nvPicPr>
        <p:blipFill>
          <a:blip r:embed="rId4"/>
          <a:stretch>
            <a:fillRect/>
          </a:stretch>
        </p:blipFill>
        <p:spPr>
          <a:xfrm>
            <a:off x="1219199" y="1915436"/>
            <a:ext cx="8657493" cy="4331943"/>
          </a:xfrm>
          <a:prstGeom prst="rect">
            <a:avLst/>
          </a:prstGeom>
        </p:spPr>
      </p:pic>
    </p:spTree>
    <p:extLst>
      <p:ext uri="{BB962C8B-B14F-4D97-AF65-F5344CB8AC3E}">
        <p14:creationId xmlns:p14="http://schemas.microsoft.com/office/powerpoint/2010/main" val="24883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382EE-7CA6-4172-8B17-72FA812AB17A}"/>
              </a:ext>
            </a:extLst>
          </p:cNvPr>
          <p:cNvSpPr>
            <a:spLocks noGrp="1"/>
          </p:cNvSpPr>
          <p:nvPr>
            <p:ph type="title"/>
          </p:nvPr>
        </p:nvSpPr>
        <p:spPr/>
        <p:txBody>
          <a:bodyPr/>
          <a:lstStyle/>
          <a:p>
            <a:r>
              <a:rPr lang="en-GB" dirty="0"/>
              <a:t>INTERNALISATION AND JOURNEY PURPOSE</a:t>
            </a:r>
            <a:endParaRPr lang="en-US" dirty="0"/>
          </a:p>
        </p:txBody>
      </p:sp>
      <p:sp>
        <p:nvSpPr>
          <p:cNvPr id="5" name="Content Placeholder 4">
            <a:extLst>
              <a:ext uri="{FF2B5EF4-FFF2-40B4-BE49-F238E27FC236}">
                <a16:creationId xmlns:a16="http://schemas.microsoft.com/office/drawing/2014/main" id="{5EF98912-59D0-482C-908E-BB99EADC66A7}"/>
              </a:ext>
            </a:extLst>
          </p:cNvPr>
          <p:cNvSpPr>
            <a:spLocks noGrp="1"/>
          </p:cNvSpPr>
          <p:nvPr>
            <p:ph idx="1"/>
          </p:nvPr>
        </p:nvSpPr>
        <p:spPr/>
        <p:txBody>
          <a:bodyPr/>
          <a:lstStyle/>
          <a:p>
            <a:r>
              <a:rPr lang="en-GB" dirty="0"/>
              <a:t>Internalisation was a fundamental part of why we carried out the survey</a:t>
            </a:r>
          </a:p>
          <a:p>
            <a:r>
              <a:rPr lang="en-GB" dirty="0"/>
              <a:t>Internal and external trips were split into: </a:t>
            </a:r>
          </a:p>
          <a:p>
            <a:pPr lvl="1"/>
            <a:r>
              <a:rPr lang="en-GB" dirty="0"/>
              <a:t>resident of Cambourne, </a:t>
            </a:r>
          </a:p>
          <a:p>
            <a:pPr lvl="1"/>
            <a:r>
              <a:rPr lang="en-GB" dirty="0"/>
              <a:t>employee of Cambourne, </a:t>
            </a:r>
          </a:p>
          <a:p>
            <a:pPr lvl="1"/>
            <a:r>
              <a:rPr lang="en-GB" dirty="0"/>
              <a:t>visitors to Cambourne, </a:t>
            </a:r>
          </a:p>
          <a:p>
            <a:pPr lvl="1"/>
            <a:r>
              <a:rPr lang="en-GB" dirty="0"/>
              <a:t>both residents AND employees of Cambourne.</a:t>
            </a:r>
          </a:p>
          <a:p>
            <a:r>
              <a:rPr lang="en-GB" dirty="0"/>
              <a:t>Journey purpose was required for a fuller understanding of level of internalisation (or not)</a:t>
            </a:r>
          </a:p>
          <a:p>
            <a:endParaRPr lang="en-US" dirty="0"/>
          </a:p>
        </p:txBody>
      </p:sp>
    </p:spTree>
    <p:extLst>
      <p:ext uri="{BB962C8B-B14F-4D97-AF65-F5344CB8AC3E}">
        <p14:creationId xmlns:p14="http://schemas.microsoft.com/office/powerpoint/2010/main" val="303407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9B38-B327-43DD-9588-F98E6B5B741D}"/>
              </a:ext>
            </a:extLst>
          </p:cNvPr>
          <p:cNvSpPr>
            <a:spLocks noGrp="1"/>
          </p:cNvSpPr>
          <p:nvPr>
            <p:ph type="title"/>
          </p:nvPr>
        </p:nvSpPr>
        <p:spPr/>
        <p:txBody>
          <a:bodyPr/>
          <a:lstStyle/>
          <a:p>
            <a:r>
              <a:rPr lang="en-GB" dirty="0"/>
              <a:t>CAMBOURNE: RESULTS FROM combined SITEs</a:t>
            </a:r>
            <a:endParaRPr lang="en-US" dirty="0"/>
          </a:p>
        </p:txBody>
      </p:sp>
      <p:pic>
        <p:nvPicPr>
          <p:cNvPr id="5" name="Picture 4">
            <a:extLst>
              <a:ext uri="{FF2B5EF4-FFF2-40B4-BE49-F238E27FC236}">
                <a16:creationId xmlns:a16="http://schemas.microsoft.com/office/drawing/2014/main" id="{339E670A-C1E2-4CB6-9E6A-EC930B0863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6" name="Content Placeholder 5">
            <a:extLst>
              <a:ext uri="{FF2B5EF4-FFF2-40B4-BE49-F238E27FC236}">
                <a16:creationId xmlns:a16="http://schemas.microsoft.com/office/drawing/2014/main" id="{58F9D65E-B171-42B7-B337-75AE87982DEF}"/>
              </a:ext>
            </a:extLst>
          </p:cNvPr>
          <p:cNvSpPr>
            <a:spLocks noGrp="1"/>
          </p:cNvSpPr>
          <p:nvPr>
            <p:ph idx="1"/>
          </p:nvPr>
        </p:nvSpPr>
        <p:spPr>
          <a:xfrm>
            <a:off x="581192" y="2180496"/>
            <a:ext cx="11029615" cy="644127"/>
          </a:xfrm>
        </p:spPr>
        <p:txBody>
          <a:bodyPr/>
          <a:lstStyle/>
          <a:p>
            <a:pPr marL="0" indent="0">
              <a:buNone/>
            </a:pPr>
            <a:r>
              <a:rPr lang="en-GB" dirty="0"/>
              <a:t>Total trips (all time periods inbound and outbound combined) by mode – </a:t>
            </a:r>
            <a:r>
              <a:rPr lang="en-GB" b="1" dirty="0"/>
              <a:t>internal</a:t>
            </a:r>
            <a:r>
              <a:rPr lang="en-GB" dirty="0"/>
              <a:t> trips</a:t>
            </a:r>
          </a:p>
        </p:txBody>
      </p:sp>
      <p:pic>
        <p:nvPicPr>
          <p:cNvPr id="7" name="Picture 6">
            <a:extLst>
              <a:ext uri="{FF2B5EF4-FFF2-40B4-BE49-F238E27FC236}">
                <a16:creationId xmlns:a16="http://schemas.microsoft.com/office/drawing/2014/main" id="{64BE3646-1F60-4404-9BE2-CE15A754C0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8107" y="3107704"/>
            <a:ext cx="5017797" cy="3542478"/>
          </a:xfrm>
          <a:prstGeom prst="rect">
            <a:avLst/>
          </a:prstGeom>
          <a:noFill/>
          <a:ln>
            <a:noFill/>
          </a:ln>
        </p:spPr>
      </p:pic>
      <p:pic>
        <p:nvPicPr>
          <p:cNvPr id="8" name="Picture 7">
            <a:extLst>
              <a:ext uri="{FF2B5EF4-FFF2-40B4-BE49-F238E27FC236}">
                <a16:creationId xmlns:a16="http://schemas.microsoft.com/office/drawing/2014/main" id="{DF60AA7C-2EDA-4BB5-AC03-1F0D7DCB86B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36276" y="3484807"/>
            <a:ext cx="1598670" cy="2671037"/>
          </a:xfrm>
          <a:prstGeom prst="rect">
            <a:avLst/>
          </a:prstGeom>
          <a:noFill/>
          <a:ln>
            <a:noFill/>
          </a:ln>
        </p:spPr>
      </p:pic>
    </p:spTree>
    <p:extLst>
      <p:ext uri="{BB962C8B-B14F-4D97-AF65-F5344CB8AC3E}">
        <p14:creationId xmlns:p14="http://schemas.microsoft.com/office/powerpoint/2010/main" val="231472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9B38-B327-43DD-9588-F98E6B5B741D}"/>
              </a:ext>
            </a:extLst>
          </p:cNvPr>
          <p:cNvSpPr>
            <a:spLocks noGrp="1"/>
          </p:cNvSpPr>
          <p:nvPr>
            <p:ph type="title"/>
          </p:nvPr>
        </p:nvSpPr>
        <p:spPr/>
        <p:txBody>
          <a:bodyPr/>
          <a:lstStyle/>
          <a:p>
            <a:r>
              <a:rPr lang="en-GB" dirty="0"/>
              <a:t>CAMBOURNE: RESULTS FROM combined SITEs</a:t>
            </a:r>
            <a:endParaRPr lang="en-US" dirty="0"/>
          </a:p>
        </p:txBody>
      </p:sp>
      <p:pic>
        <p:nvPicPr>
          <p:cNvPr id="5" name="Picture 4">
            <a:extLst>
              <a:ext uri="{FF2B5EF4-FFF2-40B4-BE49-F238E27FC236}">
                <a16:creationId xmlns:a16="http://schemas.microsoft.com/office/drawing/2014/main" id="{339E670A-C1E2-4CB6-9E6A-EC930B0863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6" name="Content Placeholder 5">
            <a:extLst>
              <a:ext uri="{FF2B5EF4-FFF2-40B4-BE49-F238E27FC236}">
                <a16:creationId xmlns:a16="http://schemas.microsoft.com/office/drawing/2014/main" id="{58F9D65E-B171-42B7-B337-75AE87982DEF}"/>
              </a:ext>
            </a:extLst>
          </p:cNvPr>
          <p:cNvSpPr>
            <a:spLocks noGrp="1"/>
          </p:cNvSpPr>
          <p:nvPr>
            <p:ph idx="1"/>
          </p:nvPr>
        </p:nvSpPr>
        <p:spPr>
          <a:xfrm>
            <a:off x="581192" y="2180496"/>
            <a:ext cx="11029615" cy="644127"/>
          </a:xfrm>
        </p:spPr>
        <p:txBody>
          <a:bodyPr/>
          <a:lstStyle/>
          <a:p>
            <a:pPr marL="0" indent="0">
              <a:buNone/>
            </a:pPr>
            <a:r>
              <a:rPr lang="en-GB" dirty="0"/>
              <a:t>Total trips (all time periods inbound and outbound combined) by mode – </a:t>
            </a:r>
            <a:r>
              <a:rPr lang="en-GB" b="1" dirty="0"/>
              <a:t>external</a:t>
            </a:r>
            <a:r>
              <a:rPr lang="en-GB" dirty="0"/>
              <a:t> trips</a:t>
            </a:r>
          </a:p>
        </p:txBody>
      </p:sp>
      <p:pic>
        <p:nvPicPr>
          <p:cNvPr id="9" name="Picture 8">
            <a:extLst>
              <a:ext uri="{FF2B5EF4-FFF2-40B4-BE49-F238E27FC236}">
                <a16:creationId xmlns:a16="http://schemas.microsoft.com/office/drawing/2014/main" id="{79685709-1F61-40E3-B5DE-8FD7325C0F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192" y="2824623"/>
            <a:ext cx="4564386" cy="3833872"/>
          </a:xfrm>
          <a:prstGeom prst="rect">
            <a:avLst/>
          </a:prstGeom>
          <a:noFill/>
          <a:ln>
            <a:noFill/>
          </a:ln>
        </p:spPr>
      </p:pic>
      <p:pic>
        <p:nvPicPr>
          <p:cNvPr id="10" name="Picture 9">
            <a:extLst>
              <a:ext uri="{FF2B5EF4-FFF2-40B4-BE49-F238E27FC236}">
                <a16:creationId xmlns:a16="http://schemas.microsoft.com/office/drawing/2014/main" id="{1C563463-575D-4369-9760-EF294A3E5F7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22797" y="3122201"/>
            <a:ext cx="1888199" cy="2522141"/>
          </a:xfrm>
          <a:prstGeom prst="rect">
            <a:avLst/>
          </a:prstGeom>
          <a:noFill/>
          <a:ln>
            <a:noFill/>
          </a:ln>
        </p:spPr>
      </p:pic>
    </p:spTree>
    <p:extLst>
      <p:ext uri="{BB962C8B-B14F-4D97-AF65-F5344CB8AC3E}">
        <p14:creationId xmlns:p14="http://schemas.microsoft.com/office/powerpoint/2010/main" val="186799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9B38-B327-43DD-9588-F98E6B5B741D}"/>
              </a:ext>
            </a:extLst>
          </p:cNvPr>
          <p:cNvSpPr>
            <a:spLocks noGrp="1"/>
          </p:cNvSpPr>
          <p:nvPr>
            <p:ph type="title"/>
          </p:nvPr>
        </p:nvSpPr>
        <p:spPr/>
        <p:txBody>
          <a:bodyPr/>
          <a:lstStyle/>
          <a:p>
            <a:r>
              <a:rPr lang="en-GB" dirty="0"/>
              <a:t>CAMBOURNE: RESULTS FROM combined SITEs</a:t>
            </a:r>
            <a:endParaRPr lang="en-US" dirty="0"/>
          </a:p>
        </p:txBody>
      </p:sp>
      <p:pic>
        <p:nvPicPr>
          <p:cNvPr id="5" name="Picture 4">
            <a:extLst>
              <a:ext uri="{FF2B5EF4-FFF2-40B4-BE49-F238E27FC236}">
                <a16:creationId xmlns:a16="http://schemas.microsoft.com/office/drawing/2014/main" id="{339E670A-C1E2-4CB6-9E6A-EC930B0863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6" name="Content Placeholder 5">
            <a:extLst>
              <a:ext uri="{FF2B5EF4-FFF2-40B4-BE49-F238E27FC236}">
                <a16:creationId xmlns:a16="http://schemas.microsoft.com/office/drawing/2014/main" id="{58F9D65E-B171-42B7-B337-75AE87982DEF}"/>
              </a:ext>
            </a:extLst>
          </p:cNvPr>
          <p:cNvSpPr>
            <a:spLocks noGrp="1"/>
          </p:cNvSpPr>
          <p:nvPr>
            <p:ph idx="1"/>
          </p:nvPr>
        </p:nvSpPr>
        <p:spPr>
          <a:xfrm>
            <a:off x="581192" y="2047965"/>
            <a:ext cx="11029615" cy="644127"/>
          </a:xfrm>
        </p:spPr>
        <p:txBody>
          <a:bodyPr/>
          <a:lstStyle/>
          <a:p>
            <a:pPr marL="0" indent="0">
              <a:buNone/>
            </a:pPr>
            <a:r>
              <a:rPr lang="en-GB" dirty="0"/>
              <a:t>Total trips (inbound and outbound separately) by mode at morning peak (0700-1000)</a:t>
            </a:r>
          </a:p>
        </p:txBody>
      </p:sp>
      <p:pic>
        <p:nvPicPr>
          <p:cNvPr id="9" name="Picture 8">
            <a:extLst>
              <a:ext uri="{FF2B5EF4-FFF2-40B4-BE49-F238E27FC236}">
                <a16:creationId xmlns:a16="http://schemas.microsoft.com/office/drawing/2014/main" id="{E0C9949C-34C0-47A1-8926-FFCB8A6F2DE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6925" y="3155950"/>
            <a:ext cx="3509068" cy="2999894"/>
          </a:xfrm>
          <a:prstGeom prst="rect">
            <a:avLst/>
          </a:prstGeom>
          <a:noFill/>
          <a:ln>
            <a:noFill/>
          </a:ln>
        </p:spPr>
      </p:pic>
      <p:sp>
        <p:nvSpPr>
          <p:cNvPr id="3" name="TextBox 2">
            <a:extLst>
              <a:ext uri="{FF2B5EF4-FFF2-40B4-BE49-F238E27FC236}">
                <a16:creationId xmlns:a16="http://schemas.microsoft.com/office/drawing/2014/main" id="{514EA36B-13B2-4443-B1CB-F2D49C7551F8}"/>
              </a:ext>
            </a:extLst>
          </p:cNvPr>
          <p:cNvSpPr txBox="1"/>
          <p:nvPr/>
        </p:nvSpPr>
        <p:spPr>
          <a:xfrm>
            <a:off x="1554479" y="2824623"/>
            <a:ext cx="2028306" cy="307777"/>
          </a:xfrm>
          <a:prstGeom prst="rect">
            <a:avLst/>
          </a:prstGeom>
          <a:noFill/>
        </p:spPr>
        <p:txBody>
          <a:bodyPr wrap="square" rtlCol="0">
            <a:spAutoFit/>
          </a:bodyPr>
          <a:lstStyle/>
          <a:p>
            <a:r>
              <a:rPr lang="en-GB" sz="1400" dirty="0"/>
              <a:t>Internal Trips - Inbound</a:t>
            </a:r>
          </a:p>
        </p:txBody>
      </p:sp>
      <p:pic>
        <p:nvPicPr>
          <p:cNvPr id="10" name="Picture 9">
            <a:extLst>
              <a:ext uri="{FF2B5EF4-FFF2-40B4-BE49-F238E27FC236}">
                <a16:creationId xmlns:a16="http://schemas.microsoft.com/office/drawing/2014/main" id="{219054E7-D8E0-48F2-8647-3E8F32A5211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5999" y="3155949"/>
            <a:ext cx="3596641" cy="2999893"/>
          </a:xfrm>
          <a:prstGeom prst="rect">
            <a:avLst/>
          </a:prstGeom>
          <a:noFill/>
          <a:ln>
            <a:noFill/>
          </a:ln>
        </p:spPr>
      </p:pic>
      <p:sp>
        <p:nvSpPr>
          <p:cNvPr id="4" name="TextBox 3">
            <a:extLst>
              <a:ext uri="{FF2B5EF4-FFF2-40B4-BE49-F238E27FC236}">
                <a16:creationId xmlns:a16="http://schemas.microsoft.com/office/drawing/2014/main" id="{842A9F42-2DD4-4580-A7DF-1770F9C39B57}"/>
              </a:ext>
            </a:extLst>
          </p:cNvPr>
          <p:cNvSpPr txBox="1"/>
          <p:nvPr/>
        </p:nvSpPr>
        <p:spPr>
          <a:xfrm>
            <a:off x="6467302" y="2824621"/>
            <a:ext cx="2443942" cy="307777"/>
          </a:xfrm>
          <a:prstGeom prst="rect">
            <a:avLst/>
          </a:prstGeom>
          <a:noFill/>
        </p:spPr>
        <p:txBody>
          <a:bodyPr wrap="square" rtlCol="0">
            <a:spAutoFit/>
          </a:bodyPr>
          <a:lstStyle/>
          <a:p>
            <a:r>
              <a:rPr lang="en-GB" sz="1400" dirty="0"/>
              <a:t>Internal trips - outbound</a:t>
            </a:r>
          </a:p>
        </p:txBody>
      </p:sp>
    </p:spTree>
    <p:extLst>
      <p:ext uri="{BB962C8B-B14F-4D97-AF65-F5344CB8AC3E}">
        <p14:creationId xmlns:p14="http://schemas.microsoft.com/office/powerpoint/2010/main" val="186201218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3BD062-6084-4682-822B-E8D17C80A6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2EEEE10-53A2-4E87-8C28-938BFCCDB027}">
  <ds:schemaRefs>
    <ds:schemaRef ds:uri="http://schemas.microsoft.com/sharepoint/v3/contenttype/forms"/>
  </ds:schemaRefs>
</ds:datastoreItem>
</file>

<file path=customXml/itemProps3.xml><?xml version="1.0" encoding="utf-8"?>
<ds:datastoreItem xmlns:ds="http://schemas.openxmlformats.org/officeDocument/2006/customXml" ds:itemID="{BB70A2FC-7728-4EE6-8136-964C8F8AB894}"/>
</file>

<file path=docProps/app.xml><?xml version="1.0" encoding="utf-8"?>
<Properties xmlns="http://schemas.openxmlformats.org/officeDocument/2006/extended-properties" xmlns:vt="http://schemas.openxmlformats.org/officeDocument/2006/docPropsVTypes">
  <Template>TM03457464[[fn=Dividend]]</Template>
  <TotalTime>731</TotalTime>
  <Words>1834</Words>
  <Application>Microsoft Office PowerPoint</Application>
  <PresentationFormat>Widescreen</PresentationFormat>
  <Paragraphs>234</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Gill Sans MT</vt:lpstr>
      <vt:lpstr>Wingdings 2</vt:lpstr>
      <vt:lpstr>Dividend</vt:lpstr>
      <vt:lpstr>Cambourne Village: a SUMMARY OF MAIN FINDINGS</vt:lpstr>
      <vt:lpstr>Cambourne village: a SUMMARY OF MAIN FINDINGS</vt:lpstr>
      <vt:lpstr>AIM OF THE PROJECT</vt:lpstr>
      <vt:lpstr>CAMBOURNE VILLAGE: LOCATION</vt:lpstr>
      <vt:lpstr>INTERNAL SITES</vt:lpstr>
      <vt:lpstr>INTERNALISATION AND JOURNEY PURPOSE</vt:lpstr>
      <vt:lpstr>CAMBOURNE: RESULTS FROM combined SITEs</vt:lpstr>
      <vt:lpstr>CAMBOURNE: RESULTS FROM combined SITEs</vt:lpstr>
      <vt:lpstr>CAMBOURNE: RESULTS FROM combined SITEs</vt:lpstr>
      <vt:lpstr>CAMBOURNE: RESULTS FROM FROM combined SITEs</vt:lpstr>
      <vt:lpstr>CAMBOURNE: RESULTS FROM combined SITEs</vt:lpstr>
      <vt:lpstr>CAMBOURNE: RESULTS FROM combined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RESULTS FROM SURVEYED INTERNAL SITES</vt:lpstr>
      <vt:lpstr>CAMBOURNE VILLAGE: TECHNICAL ANALYSIS &amp; PUBILSHED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Cambourne Village: a major survey project by trics</dc:title>
  <dc:creator>Ian</dc:creator>
  <cp:lastModifiedBy>Ian Coles | TRICS</cp:lastModifiedBy>
  <cp:revision>98</cp:revision>
  <dcterms:created xsi:type="dcterms:W3CDTF">2018-06-12T09:24:21Z</dcterms:created>
  <dcterms:modified xsi:type="dcterms:W3CDTF">2023-09-12T08:33:26Z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ies>
</file>